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4"/>
  </p:notesMasterIdLst>
  <p:sldIdLst>
    <p:sldId id="256" r:id="rId2"/>
    <p:sldId id="305" r:id="rId3"/>
    <p:sldId id="306" r:id="rId4"/>
    <p:sldId id="334" r:id="rId5"/>
    <p:sldId id="335" r:id="rId6"/>
    <p:sldId id="310" r:id="rId7"/>
    <p:sldId id="349" r:id="rId8"/>
    <p:sldId id="336" r:id="rId9"/>
    <p:sldId id="311" r:id="rId10"/>
    <p:sldId id="351" r:id="rId11"/>
    <p:sldId id="347" r:id="rId12"/>
    <p:sldId id="348" r:id="rId13"/>
    <p:sldId id="352" r:id="rId14"/>
    <p:sldId id="353" r:id="rId15"/>
    <p:sldId id="354" r:id="rId16"/>
    <p:sldId id="350" r:id="rId17"/>
    <p:sldId id="312" r:id="rId18"/>
    <p:sldId id="337" r:id="rId19"/>
    <p:sldId id="313" r:id="rId20"/>
    <p:sldId id="346" r:id="rId21"/>
    <p:sldId id="339" r:id="rId22"/>
    <p:sldId id="340" r:id="rId23"/>
    <p:sldId id="341" r:id="rId24"/>
    <p:sldId id="338" r:id="rId25"/>
    <p:sldId id="331" r:id="rId26"/>
    <p:sldId id="332" r:id="rId27"/>
    <p:sldId id="333" r:id="rId28"/>
    <p:sldId id="388" r:id="rId29"/>
    <p:sldId id="343" r:id="rId30"/>
    <p:sldId id="344" r:id="rId31"/>
    <p:sldId id="345" r:id="rId32"/>
    <p:sldId id="377" r:id="rId33"/>
    <p:sldId id="378" r:id="rId34"/>
    <p:sldId id="379" r:id="rId35"/>
    <p:sldId id="380" r:id="rId36"/>
    <p:sldId id="381" r:id="rId37"/>
    <p:sldId id="382" r:id="rId38"/>
    <p:sldId id="383" r:id="rId39"/>
    <p:sldId id="355" r:id="rId40"/>
    <p:sldId id="356" r:id="rId41"/>
    <p:sldId id="357" r:id="rId42"/>
    <p:sldId id="358" r:id="rId43"/>
  </p:sldIdLst>
  <p:sldSz cx="12192000" cy="6858000"/>
  <p:notesSz cx="6858000" cy="9144000"/>
  <p:embeddedFontLst>
    <p:embeddedFont>
      <p:font typeface="隶书" panose="02010509060101010101" pitchFamily="49" charset="-122"/>
      <p:regular r:id="rId45"/>
    </p:embeddedFont>
    <p:embeddedFont>
      <p:font typeface="等线" panose="02010600030101010101" charset="-122"/>
      <p:regular r:id="rId46"/>
    </p:embeddedFont>
    <p:embeddedFont>
      <p:font typeface="华文中宋" panose="02010600040101010101" pitchFamily="2" charset="-122"/>
      <p:regular r:id="rId47"/>
    </p:embeddedFont>
    <p:embeddedFont>
      <p:font typeface="方正清刻本悦宋简体" panose="02010600030101010101" charset="-122"/>
      <p:regular r:id="rId48"/>
    </p:embeddedFont>
    <p:embeddedFont>
      <p:font typeface="华文细黑" panose="02010600040101010101" pitchFamily="2" charset="-122"/>
      <p:regular r:id="rId49"/>
    </p:embeddedFont>
    <p:embeddedFont>
      <p:font typeface="仿宋" panose="02010609060101010101" pitchFamily="49" charset="-122"/>
      <p:regular r:id="rId50"/>
    </p:embeddedFont>
    <p:embeddedFont>
      <p:font typeface="等线 Light" panose="02010600030101010101" charset="-122"/>
      <p:regular r:id="rId51"/>
    </p:embeddedFont>
    <p:embeddedFont>
      <p:font typeface="Calibri" panose="020F0502020204030204" pitchFamily="34" charset="0"/>
      <p:regular r:id="rId52"/>
      <p:bold r:id="rId53"/>
      <p:italic r:id="rId54"/>
      <p:boldItalic r:id="rId55"/>
    </p:embeddedFont>
    <p:embeddedFont>
      <p:font typeface="黑体" panose="02010609060101010101" pitchFamily="49" charset="-122"/>
      <p:regular r:id="rId56"/>
    </p:embeddedFont>
    <p:embeddedFont>
      <p:font typeface="华文楷体" panose="02010600040101010101" pitchFamily="2" charset="-122"/>
      <p:regular r:id="rId57"/>
    </p:embeddedFont>
    <p:embeddedFont>
      <p:font typeface="Calibri Light" panose="020F0302020204030204" pitchFamily="34" charset="0"/>
      <p:regular r:id="rId58"/>
      <p:italic r:id="rId59"/>
    </p:embeddedFont>
    <p:embeddedFont>
      <p:font typeface="Broadway" panose="04040905080B02020502" pitchFamily="82" charset="0"/>
      <p:regular r:id="rId60"/>
    </p:embeddedFont>
    <p:embeddedFont>
      <p:font typeface="微软雅黑" panose="020B0503020204020204" pitchFamily="34" charset="-122"/>
      <p:regular r:id="rId61"/>
      <p:bold r:id="rId62"/>
    </p:embeddedFont>
    <p:embeddedFont>
      <p:font typeface="楷体" panose="02010609060101010101" pitchFamily="49" charset="-122"/>
      <p:regular r:id="rId6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6730"/>
    <a:srgbClr val="82654E"/>
    <a:srgbClr val="7F7F7F"/>
    <a:srgbClr val="E5A483"/>
    <a:srgbClr val="DAD1CC"/>
    <a:srgbClr val="F8E6DD"/>
    <a:srgbClr val="AAA9A9"/>
    <a:srgbClr val="F8F5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89" autoAdjust="0"/>
    <p:restoredTop sz="95503" autoAdjust="0"/>
  </p:normalViewPr>
  <p:slideViewPr>
    <p:cSldViewPr snapToGrid="0" showGuides="1">
      <p:cViewPr varScale="1">
        <p:scale>
          <a:sx n="114" d="100"/>
          <a:sy n="114" d="100"/>
        </p:scale>
        <p:origin x="-462" y="-108"/>
      </p:cViewPr>
      <p:guideLst>
        <p:guide orient="horz" pos="2160"/>
        <p:guide orient="horz" pos="2931"/>
        <p:guide orient="horz" pos="3473"/>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hdphoto2.wdp>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png>
</file>

<file path=ppt/media/image37.jpeg>
</file>

<file path=ppt/media/image38.jpeg>
</file>

<file path=ppt/media/image39.jpeg>
</file>

<file path=ppt/media/image4.png>
</file>

<file path=ppt/media/image40.png>
</file>

<file path=ppt/media/image41.png>
</file>

<file path=ppt/media/image42.png>
</file>

<file path=ppt/media/image43.png>
</file>

<file path=ppt/media/image44.jpeg>
</file>

<file path=ppt/media/image45.png>
</file>

<file path=ppt/media/image5.png>
</file>

<file path=ppt/media/image6.jpe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2020/9/29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2180177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幻灯片图像占位符 1"/>
          <p:cNvSpPr>
            <a:spLocks noGrp="1" noRot="1" noChangeAspect="1"/>
          </p:cNvSpPr>
          <p:nvPr>
            <p:ph type="sldImg"/>
          </p:nvPr>
        </p:nvSpPr>
        <p:spPr/>
      </p:sp>
      <p:sp>
        <p:nvSpPr>
          <p:cNvPr id="13314" name="备注占位符 2"/>
          <p:cNvSpPr>
            <a:spLocks noGrp="1"/>
          </p:cNvSpPr>
          <p:nvPr>
            <p:ph type="body"/>
          </p:nvPr>
        </p:nvSpPr>
        <p:spPr/>
        <p:txBody>
          <a:bodyPr lIns="91440" tIns="45720" rIns="91440" bIns="45720" anchor="t"/>
          <a:lstStyle/>
          <a:p>
            <a:pPr lvl="0"/>
            <a:endParaRPr lang="zh-CN" altLang="en-US"/>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pitchFamily="34" charset="-122"/>
                <a:cs typeface="+mn-cs"/>
                <a:sym typeface="+mn-ea"/>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pitchFamily="34" charset="-122"/>
              <a:cs typeface="+mn-cs"/>
              <a:sym typeface="+mn-e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p:cNvSpPr>
            <a:spLocks noGrp="1" noRot="1" noChangeAspect="1"/>
          </p:cNvSpPr>
          <p:nvPr>
            <p:ph type="sldImg"/>
          </p:nvPr>
        </p:nvSpPr>
        <p:spPr/>
      </p:sp>
      <p:sp>
        <p:nvSpPr>
          <p:cNvPr id="15362" name="备注占位符 2"/>
          <p:cNvSpPr>
            <a:spLocks noGrp="1"/>
          </p:cNvSpPr>
          <p:nvPr>
            <p:ph type="body"/>
          </p:nvPr>
        </p:nvSpPr>
        <p:spPr/>
        <p:txBody>
          <a:bodyPr lIns="91440" tIns="45720" rIns="91440" bIns="45720" anchor="t"/>
          <a:lstStyle/>
          <a:p>
            <a:pPr lvl="0"/>
            <a:endParaRPr lang="zh-CN" altLang="en-US"/>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pitchFamily="34" charset="-122"/>
                <a:cs typeface="+mn-cs"/>
                <a:sym typeface="+mn-ea"/>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pitchFamily="34" charset="-122"/>
              <a:cs typeface="+mn-cs"/>
              <a:sym typeface="+mn-e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p:cNvSpPr>
            <a:spLocks noGrp="1" noRot="1" noChangeAspect="1"/>
          </p:cNvSpPr>
          <p:nvPr>
            <p:ph type="sldImg"/>
          </p:nvPr>
        </p:nvSpPr>
        <p:spPr/>
      </p:sp>
      <p:sp>
        <p:nvSpPr>
          <p:cNvPr id="17410" name="备注占位符 2"/>
          <p:cNvSpPr>
            <a:spLocks noGrp="1"/>
          </p:cNvSpPr>
          <p:nvPr>
            <p:ph type="body"/>
          </p:nvPr>
        </p:nvSpPr>
        <p:spPr/>
        <p:txBody>
          <a:bodyPr lIns="91440" tIns="45720" rIns="91440" bIns="45720" anchor="t"/>
          <a:lstStyle/>
          <a:p>
            <a:pPr lvl="0"/>
            <a:endParaRPr lang="zh-CN" altLang="en-US"/>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pitchFamily="34" charset="-122"/>
                <a:cs typeface="+mn-cs"/>
                <a:sym typeface="+mn-ea"/>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pitchFamily="34" charset="-122"/>
              <a:cs typeface="+mn-cs"/>
              <a:sym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p:cNvSpPr>
            <a:spLocks noGrp="1" noRot="1" noChangeAspect="1"/>
          </p:cNvSpPr>
          <p:nvPr>
            <p:ph type="sldImg"/>
          </p:nvPr>
        </p:nvSpPr>
        <p:spPr/>
      </p:sp>
      <p:sp>
        <p:nvSpPr>
          <p:cNvPr id="19458" name="备注占位符 2"/>
          <p:cNvSpPr>
            <a:spLocks noGrp="1"/>
          </p:cNvSpPr>
          <p:nvPr>
            <p:ph type="body"/>
          </p:nvPr>
        </p:nvSpPr>
        <p:spPr/>
        <p:txBody>
          <a:bodyPr lIns="91440" tIns="45720" rIns="91440" bIns="45720" anchor="t"/>
          <a:lstStyle/>
          <a:p>
            <a:pPr lvl="0"/>
            <a:endParaRPr lang="zh-CN" altLang="en-US"/>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pitchFamily="34" charset="-122"/>
                <a:cs typeface="+mn-cs"/>
                <a:sym typeface="+mn-ea"/>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pitchFamily="34" charset="-122"/>
              <a:cs typeface="+mn-cs"/>
              <a:sym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dirty="0">
                <a:solidFill>
                  <a:srgbClr val="191919"/>
                </a:solidFill>
                <a:latin typeface="仿宋" panose="02010609060101010101" charset="-122"/>
                <a:ea typeface="仿宋" panose="02010609060101010101" charset="-122"/>
                <a:sym typeface="+mn-ea"/>
              </a:rPr>
              <a:t>此画结合立体主义、超现实主义风格，表现痛苦、受难和兽性：画中右边有一个妇女举手从着火的屋上掉下来，另一个妇女拖着畸形的腿冲向画中心；左边一个母亲与她已死的孩子；地上有一个战士的尸体，他一只断了的手上握着断剑，剑旁是一朵正在生长着的鲜花。画面以站立仰首的牛和嘶吼的马为构图中心。画家把具象的手法与立体主义的手法相结合，并借助几何线的组合，使作品获得严密的内在结构紧密联系的形式，以激动人心的形象艺术语言，控诉了法西斯战争惨无人道的暴行。</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grpSp>
        <p:nvGrpSpPr>
          <p:cNvPr id="14" name="组合 13"/>
          <p:cNvGrpSpPr/>
          <p:nvPr userDrawn="1"/>
        </p:nvGrpSpPr>
        <p:grpSpPr>
          <a:xfrm>
            <a:off x="113729" y="113729"/>
            <a:ext cx="11964542" cy="6630543"/>
            <a:chOff x="113729" y="113729"/>
            <a:chExt cx="11964542" cy="6630543"/>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34154" y="5801292"/>
              <a:ext cx="944117" cy="942980"/>
            </a:xfrm>
            <a:prstGeom prst="rect">
              <a:avLst/>
            </a:prstGeom>
          </p:spPr>
        </p:pic>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0800000">
              <a:off x="113729" y="113729"/>
              <a:ext cx="944117" cy="942980"/>
            </a:xfrm>
            <a:prstGeom prst="rect">
              <a:avLst/>
            </a:prstGeom>
          </p:spPr>
        </p:pic>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11134722" y="114298"/>
              <a:ext cx="944117" cy="942980"/>
            </a:xfrm>
            <a:prstGeom prst="rect">
              <a:avLst/>
            </a:prstGeom>
          </p:spPr>
        </p:pic>
        <p:pic>
          <p:nvPicPr>
            <p:cNvPr id="11" name="图片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13160" y="5800723"/>
              <a:ext cx="944117" cy="942980"/>
            </a:xfrm>
            <a:prstGeom prst="rect">
              <a:avLst/>
            </a:prstGeom>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838200" y="551543"/>
            <a:ext cx="10515600" cy="5558971"/>
          </a:xfrm>
        </p:spPr>
        <p:txBody>
          <a:body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2" name="日期占位符 1"/>
          <p:cNvSpPr>
            <a:spLocks noGrp="1"/>
          </p:cNvSpPr>
          <p:nvPr>
            <p:ph type="dt" sz="half" idx="14"/>
          </p:nvPr>
        </p:nvSpPr>
        <p:spPr/>
        <p:txBody>
          <a:bodyPr/>
          <a:lstStyle/>
          <a:p>
            <a:pPr fontAlgn="auto"/>
            <a:fld id="{3C5249EE-058C-4683-B72F-E983EB4B1B47}" type="datetimeFigureOut">
              <a:rPr lang="zh-CN" altLang="en-US" strike="noStrike" noProof="1" smtClean="0">
                <a:latin typeface="+mn-lt"/>
                <a:ea typeface="+mn-ea"/>
                <a:cs typeface="+mn-cs"/>
              </a:rPr>
              <a:t>2020/9/29</a:t>
            </a:fld>
            <a:endParaRPr lang="zh-CN" altLang="en-US" strike="noStrike" noProof="1"/>
          </a:p>
        </p:txBody>
      </p:sp>
      <p:sp>
        <p:nvSpPr>
          <p:cNvPr id="3" name="页脚占位符 2"/>
          <p:cNvSpPr>
            <a:spLocks noGrp="1"/>
          </p:cNvSpPr>
          <p:nvPr>
            <p:ph type="ftr" sz="quarter" idx="15"/>
          </p:nvPr>
        </p:nvSpPr>
        <p:spPr/>
        <p:txBody>
          <a:bodyPr/>
          <a:lstStyle/>
          <a:p>
            <a:pPr fontAlgn="auto"/>
            <a:endParaRPr lang="zh-CN" altLang="en-US" strike="noStrike" noProof="1"/>
          </a:p>
        </p:txBody>
      </p:sp>
      <p:sp>
        <p:nvSpPr>
          <p:cNvPr id="4" name="灯片编号占位符 3"/>
          <p:cNvSpPr>
            <a:spLocks noGrp="1"/>
          </p:cNvSpPr>
          <p:nvPr>
            <p:ph type="sldNum" sz="quarter" idx="16"/>
          </p:nvPr>
        </p:nvSpPr>
        <p:spPr/>
        <p:txBody>
          <a:bodyPr/>
          <a:lstStyle/>
          <a:p>
            <a:pPr fontAlgn="auto"/>
            <a:fld id="{2E64BB8C-9527-4AD5-817B-ADF2A6F36A67}" type="slidenum">
              <a:rPr lang="zh-CN" altLang="en-US" strike="noStrike" noProof="1" smtClean="0">
                <a:latin typeface="+mn-lt"/>
                <a:ea typeface="+mn-ea"/>
                <a:cs typeface="+mn-cs"/>
              </a:rPr>
              <a:t>‹#›</a:t>
            </a:fld>
            <a:endParaRPr lang="zh-CN" altLang="en-US"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bl" preserve="1">
  <p:cSld name="标题和表格">
    <p:bg>
      <p:bgPr>
        <a:blipFill rotWithShape="0">
          <a:blip r:embed="rId2">
            <a:alphaModFix amt="82999"/>
          </a:blip>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表格占位符 2"/>
          <p:cNvSpPr>
            <a:spLocks noGrp="1"/>
          </p:cNvSpPr>
          <p:nvPr>
            <p:ph type="tbl" idx="1"/>
          </p:nvPr>
        </p:nvSpPr>
        <p:spPr/>
        <p:txBody>
          <a:bodyPr/>
          <a:lstStyle/>
          <a:p>
            <a:pPr fontAlgn="base"/>
            <a:endParaRPr lang="zh-CN" altLang="en-US" strike="noStrike" noProof="1"/>
          </a:p>
        </p:txBody>
      </p:sp>
      <p:sp>
        <p:nvSpPr>
          <p:cNvPr id="4" name="日期占位符 3"/>
          <p:cNvSpPr>
            <a:spLocks noGrp="1"/>
          </p:cNvSpPr>
          <p:nvPr>
            <p:ph type="dt" sz="half" idx="10"/>
          </p:nvPr>
        </p:nvSpPr>
        <p:spPr>
          <a:xfrm>
            <a:off x="838200" y="6356350"/>
            <a:ext cx="2743200" cy="365125"/>
          </a:xfrm>
          <a:prstGeom prst="rect">
            <a:avLst/>
          </a:prstGeom>
        </p:spPr>
        <p:txBody>
          <a:bodyPr vert="horz" lIns="91440" tIns="45720" rIns="91440" bIns="45720" rtlCol="0" anchor="ctr">
            <a:normAutofit/>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a:xfrm>
            <a:off x="4038600" y="6356350"/>
            <a:ext cx="4114800" cy="365125"/>
          </a:xfrm>
          <a:prstGeom prst="rect">
            <a:avLst/>
          </a:prstGeom>
        </p:spPr>
        <p:txBody>
          <a:bodyPr vert="horz" lIns="91440" tIns="45720" rIns="91440" bIns="45720" rtlCol="0" anchor="ctr">
            <a:normAutofit/>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vert="horz" lIns="91440" tIns="45720" rIns="91440" bIns="45720" rtlCol="0" anchor="ctr">
            <a:normAutofit/>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2" r="-2577"/>
          <a:stretch>
            <a:fillRect/>
          </a:stretch>
        </p:blipFill>
        <p:spPr>
          <a:xfrm>
            <a:off x="2991199" y="454932"/>
            <a:ext cx="6194362" cy="4126592"/>
          </a:xfrm>
          <a:prstGeom prst="rect">
            <a:avLst/>
          </a:prstGeom>
        </p:spPr>
      </p:pic>
      <p:sp>
        <p:nvSpPr>
          <p:cNvPr id="14" name="文本占位符 13"/>
          <p:cNvSpPr>
            <a:spLocks noGrp="1"/>
          </p:cNvSpPr>
          <p:nvPr>
            <p:ph type="body" sz="quarter" idx="13"/>
          </p:nvPr>
        </p:nvSpPr>
        <p:spPr>
          <a:xfrm>
            <a:off x="4499429" y="2677882"/>
            <a:ext cx="3193142" cy="754063"/>
          </a:xfrm>
        </p:spPr>
        <p:txBody>
          <a:bodyPr/>
          <a:lstStyle>
            <a:lvl1pPr marL="0" indent="0" algn="ctr">
              <a:buNone/>
              <a:defRPr>
                <a:solidFill>
                  <a:srgbClr val="82654E"/>
                </a:solidFill>
              </a:defRPr>
            </a:lvl1pPr>
          </a:lstStyle>
          <a:p>
            <a:pPr lvl="0"/>
            <a:endParaRPr lang="zh-CN" altLang="en-US" dirty="0"/>
          </a:p>
        </p:txBody>
      </p:sp>
      <p:sp>
        <p:nvSpPr>
          <p:cNvPr id="15" name="文本框 14"/>
          <p:cNvSpPr txBox="1"/>
          <p:nvPr userDrawn="1"/>
        </p:nvSpPr>
        <p:spPr>
          <a:xfrm>
            <a:off x="5583511" y="915912"/>
            <a:ext cx="1024977" cy="1569660"/>
          </a:xfrm>
          <a:prstGeom prst="rect">
            <a:avLst/>
          </a:prstGeom>
          <a:noFill/>
        </p:spPr>
        <p:txBody>
          <a:bodyPr wrap="square" rtlCol="0">
            <a:spAutoFit/>
          </a:bodyPr>
          <a:lstStyle/>
          <a:p>
            <a:r>
              <a:rPr lang="en-US" altLang="zh-CN" sz="9600" dirty="0">
                <a:solidFill>
                  <a:srgbClr val="82654E"/>
                </a:solidFill>
                <a:latin typeface="Broadway" panose="04040905080002020502" pitchFamily="82" charset="0"/>
              </a:rPr>
              <a:t>1</a:t>
            </a:r>
            <a:endParaRPr lang="zh-CN" altLang="en-US" sz="9600" dirty="0">
              <a:solidFill>
                <a:srgbClr val="82654E"/>
              </a:solidFill>
              <a:latin typeface="Broadway" panose="04040905080002020502" pitchFamily="82"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2" r="-2577"/>
          <a:stretch>
            <a:fillRect/>
          </a:stretch>
        </p:blipFill>
        <p:spPr>
          <a:xfrm>
            <a:off x="2991199" y="454932"/>
            <a:ext cx="6194362" cy="4126592"/>
          </a:xfrm>
          <a:prstGeom prst="rect">
            <a:avLst/>
          </a:prstGeom>
        </p:spPr>
      </p:pic>
      <p:sp>
        <p:nvSpPr>
          <p:cNvPr id="14" name="文本占位符 13"/>
          <p:cNvSpPr>
            <a:spLocks noGrp="1"/>
          </p:cNvSpPr>
          <p:nvPr>
            <p:ph type="body" sz="quarter" idx="13"/>
          </p:nvPr>
        </p:nvSpPr>
        <p:spPr>
          <a:xfrm>
            <a:off x="4499429" y="2677882"/>
            <a:ext cx="3193142" cy="754063"/>
          </a:xfrm>
        </p:spPr>
        <p:txBody>
          <a:bodyPr/>
          <a:lstStyle>
            <a:lvl1pPr marL="0" indent="0" algn="ctr">
              <a:buNone/>
              <a:defRPr>
                <a:solidFill>
                  <a:srgbClr val="82654E"/>
                </a:solidFill>
              </a:defRPr>
            </a:lvl1pPr>
          </a:lstStyle>
          <a:p>
            <a:pPr lvl="0"/>
            <a:endParaRPr lang="zh-CN" altLang="en-US" dirty="0"/>
          </a:p>
        </p:txBody>
      </p:sp>
      <p:sp>
        <p:nvSpPr>
          <p:cNvPr id="15" name="文本框 14"/>
          <p:cNvSpPr txBox="1"/>
          <p:nvPr userDrawn="1"/>
        </p:nvSpPr>
        <p:spPr>
          <a:xfrm>
            <a:off x="5583511" y="915912"/>
            <a:ext cx="1024977" cy="1569660"/>
          </a:xfrm>
          <a:prstGeom prst="rect">
            <a:avLst/>
          </a:prstGeom>
          <a:noFill/>
        </p:spPr>
        <p:txBody>
          <a:bodyPr wrap="square" rtlCol="0">
            <a:spAutoFit/>
          </a:bodyPr>
          <a:lstStyle/>
          <a:p>
            <a:r>
              <a:rPr lang="en-US" altLang="zh-CN" sz="9600" dirty="0">
                <a:solidFill>
                  <a:srgbClr val="82654E"/>
                </a:solidFill>
                <a:latin typeface="Broadway" panose="04040905080002020502" pitchFamily="82" charset="0"/>
              </a:rPr>
              <a:t>2</a:t>
            </a:r>
            <a:endParaRPr lang="zh-CN" altLang="en-US" sz="9600" dirty="0">
              <a:solidFill>
                <a:srgbClr val="82654E"/>
              </a:solidFill>
              <a:latin typeface="Broadway" panose="04040905080002020502" pitchFamily="82"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2" r="-2577"/>
          <a:stretch>
            <a:fillRect/>
          </a:stretch>
        </p:blipFill>
        <p:spPr>
          <a:xfrm>
            <a:off x="2991199" y="454932"/>
            <a:ext cx="6194362" cy="4126592"/>
          </a:xfrm>
          <a:prstGeom prst="rect">
            <a:avLst/>
          </a:prstGeom>
        </p:spPr>
      </p:pic>
      <p:sp>
        <p:nvSpPr>
          <p:cNvPr id="14" name="文本占位符 13"/>
          <p:cNvSpPr>
            <a:spLocks noGrp="1"/>
          </p:cNvSpPr>
          <p:nvPr>
            <p:ph type="body" sz="quarter" idx="13"/>
          </p:nvPr>
        </p:nvSpPr>
        <p:spPr>
          <a:xfrm>
            <a:off x="4499429" y="2677882"/>
            <a:ext cx="3193142" cy="754063"/>
          </a:xfrm>
        </p:spPr>
        <p:txBody>
          <a:bodyPr/>
          <a:lstStyle>
            <a:lvl1pPr marL="0" indent="0" algn="ctr">
              <a:buNone/>
              <a:defRPr>
                <a:solidFill>
                  <a:srgbClr val="82654E"/>
                </a:solidFill>
              </a:defRPr>
            </a:lvl1pPr>
          </a:lstStyle>
          <a:p>
            <a:pPr lvl="0"/>
            <a:endParaRPr lang="zh-CN" altLang="en-US" dirty="0"/>
          </a:p>
        </p:txBody>
      </p:sp>
      <p:sp>
        <p:nvSpPr>
          <p:cNvPr id="15" name="文本框 14"/>
          <p:cNvSpPr txBox="1"/>
          <p:nvPr userDrawn="1"/>
        </p:nvSpPr>
        <p:spPr>
          <a:xfrm>
            <a:off x="5583511" y="915912"/>
            <a:ext cx="1024977" cy="1569660"/>
          </a:xfrm>
          <a:prstGeom prst="rect">
            <a:avLst/>
          </a:prstGeom>
          <a:noFill/>
        </p:spPr>
        <p:txBody>
          <a:bodyPr wrap="square" rtlCol="0">
            <a:spAutoFit/>
          </a:bodyPr>
          <a:lstStyle/>
          <a:p>
            <a:r>
              <a:rPr lang="en-US" altLang="zh-CN" sz="9600" dirty="0">
                <a:solidFill>
                  <a:srgbClr val="82654E"/>
                </a:solidFill>
                <a:latin typeface="Broadway" panose="04040905080002020502" pitchFamily="82" charset="0"/>
              </a:rPr>
              <a:t>3</a:t>
            </a:r>
            <a:endParaRPr lang="zh-CN" altLang="en-US" sz="9600" dirty="0">
              <a:solidFill>
                <a:srgbClr val="82654E"/>
              </a:solidFill>
              <a:latin typeface="Broadway" panose="04040905080002020502" pitchFamily="82"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2" r="-2577"/>
          <a:stretch>
            <a:fillRect/>
          </a:stretch>
        </p:blipFill>
        <p:spPr>
          <a:xfrm>
            <a:off x="2991199" y="454932"/>
            <a:ext cx="6194362" cy="4126592"/>
          </a:xfrm>
          <a:prstGeom prst="rect">
            <a:avLst/>
          </a:prstGeom>
        </p:spPr>
      </p:pic>
      <p:sp>
        <p:nvSpPr>
          <p:cNvPr id="14" name="文本占位符 13"/>
          <p:cNvSpPr>
            <a:spLocks noGrp="1"/>
          </p:cNvSpPr>
          <p:nvPr>
            <p:ph type="body" sz="quarter" idx="13"/>
          </p:nvPr>
        </p:nvSpPr>
        <p:spPr>
          <a:xfrm>
            <a:off x="4499429" y="2677882"/>
            <a:ext cx="3193142" cy="754063"/>
          </a:xfrm>
        </p:spPr>
        <p:txBody>
          <a:bodyPr/>
          <a:lstStyle>
            <a:lvl1pPr marL="0" indent="0" algn="ctr">
              <a:buNone/>
              <a:defRPr>
                <a:solidFill>
                  <a:srgbClr val="82654E"/>
                </a:solidFill>
              </a:defRPr>
            </a:lvl1pPr>
          </a:lstStyle>
          <a:p>
            <a:pPr lvl="0"/>
            <a:endParaRPr lang="zh-CN" altLang="en-US" dirty="0"/>
          </a:p>
        </p:txBody>
      </p:sp>
      <p:sp>
        <p:nvSpPr>
          <p:cNvPr id="15" name="文本框 14"/>
          <p:cNvSpPr txBox="1"/>
          <p:nvPr userDrawn="1"/>
        </p:nvSpPr>
        <p:spPr>
          <a:xfrm>
            <a:off x="5583511" y="915912"/>
            <a:ext cx="1024977" cy="1569660"/>
          </a:xfrm>
          <a:prstGeom prst="rect">
            <a:avLst/>
          </a:prstGeom>
          <a:noFill/>
        </p:spPr>
        <p:txBody>
          <a:bodyPr wrap="square" rtlCol="0">
            <a:spAutoFit/>
          </a:bodyPr>
          <a:lstStyle/>
          <a:p>
            <a:r>
              <a:rPr lang="en-US" altLang="zh-CN" sz="9600" dirty="0">
                <a:solidFill>
                  <a:srgbClr val="82654E"/>
                </a:solidFill>
                <a:latin typeface="Broadway" panose="04040905080002020502" pitchFamily="82" charset="0"/>
              </a:rPr>
              <a:t>4</a:t>
            </a:r>
            <a:endParaRPr lang="zh-CN" altLang="en-US" sz="9600" dirty="0">
              <a:solidFill>
                <a:srgbClr val="82654E"/>
              </a:solidFill>
              <a:latin typeface="Broadway" panose="04040905080002020502" pitchFamily="82"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2897FF-467A-4D8A-89C4-506B8B06510C}" type="slidenum">
              <a:rPr lang="zh-CN" altLang="en-US" smtClean="0"/>
              <a:t>‹#›</a:t>
            </a:fld>
            <a:endParaRPr lang="zh-CN" altLang="en-US"/>
          </a:p>
        </p:txBody>
      </p:sp>
      <p:grpSp>
        <p:nvGrpSpPr>
          <p:cNvPr id="7" name="组合 6"/>
          <p:cNvGrpSpPr/>
          <p:nvPr userDrawn="1"/>
        </p:nvGrpSpPr>
        <p:grpSpPr>
          <a:xfrm>
            <a:off x="113729" y="113729"/>
            <a:ext cx="11964542" cy="6630543"/>
            <a:chOff x="113729" y="113729"/>
            <a:chExt cx="11964542" cy="6630543"/>
          </a:xfrm>
        </p:grpSpPr>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34154" y="5801292"/>
              <a:ext cx="944117" cy="942980"/>
            </a:xfrm>
            <a:prstGeom prst="rect">
              <a:avLst/>
            </a:prstGeom>
          </p:spPr>
        </p:pic>
        <p:pic>
          <p:nvPicPr>
            <p:cNvPr id="9" name="图片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0800000">
              <a:off x="113729" y="113729"/>
              <a:ext cx="944117" cy="942980"/>
            </a:xfrm>
            <a:prstGeom prst="rect">
              <a:avLst/>
            </a:prstGeom>
          </p:spPr>
        </p:pic>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11134722" y="114298"/>
              <a:ext cx="944117" cy="942980"/>
            </a:xfrm>
            <a:prstGeom prst="rect">
              <a:avLst/>
            </a:prstGeom>
          </p:spPr>
        </p:pic>
        <p:pic>
          <p:nvPicPr>
            <p:cNvPr id="11" name="图片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13160" y="5800723"/>
              <a:ext cx="944117" cy="942980"/>
            </a:xfrm>
            <a:prstGeom prst="rect">
              <a:avLst/>
            </a:prstGeom>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14B94A5-0EA0-43B9-A6D4-D2FAAB4D0B26}" type="datetimeFigureOut">
              <a:rPr lang="zh-CN" altLang="en-US" smtClean="0"/>
              <a:t>2020/9/29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12897FF-467A-4D8A-89C4-506B8B06510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4B94A5-0EA0-43B9-A6D4-D2FAAB4D0B26}" type="datetimeFigureOut">
              <a:rPr lang="zh-CN" altLang="en-US" smtClean="0"/>
              <a:t>2020/9/29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2897FF-467A-4D8A-89C4-506B8B06510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image" Target="../media/image20.jpeg"/><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6.xml"/><Relationship Id="rId5" Type="http://schemas.openxmlformats.org/officeDocument/2006/relationships/image" Target="../media/image30.jpeg"/><Relationship Id="rId4" Type="http://schemas.openxmlformats.org/officeDocument/2006/relationships/image" Target="../media/image29.jpe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6.xml"/><Relationship Id="rId5" Type="http://schemas.openxmlformats.org/officeDocument/2006/relationships/image" Target="../media/image9.jpe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6.xml"/><Relationship Id="rId4" Type="http://schemas.openxmlformats.org/officeDocument/2006/relationships/image" Target="../media/image33.jpeg"/></Relationships>
</file>

<file path=ppt/slides/_rels/slide2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6.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7.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4.pn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03212" y="3655186"/>
            <a:ext cx="6385573" cy="509017"/>
          </a:xfrm>
          <a:prstGeom prst="rect">
            <a:avLst/>
          </a:prstGeom>
        </p:spPr>
      </p:pic>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3212" y="1361174"/>
            <a:ext cx="6385573" cy="883922"/>
          </a:xfrm>
          <a:prstGeom prst="rect">
            <a:avLst/>
          </a:prstGeom>
        </p:spPr>
      </p:pic>
      <p:sp>
        <p:nvSpPr>
          <p:cNvPr id="8" name="文本框 7"/>
          <p:cNvSpPr txBox="1"/>
          <p:nvPr/>
        </p:nvSpPr>
        <p:spPr>
          <a:xfrm>
            <a:off x="2578100" y="2413122"/>
            <a:ext cx="7035800" cy="1106805"/>
          </a:xfrm>
          <a:prstGeom prst="rect">
            <a:avLst/>
          </a:prstGeom>
          <a:noFill/>
        </p:spPr>
        <p:txBody>
          <a:bodyPr wrap="square" rtlCol="0">
            <a:spAutoFit/>
          </a:bodyPr>
          <a:lstStyle/>
          <a:p>
            <a:pPr algn="ctr"/>
            <a:r>
              <a:rPr lang="zh-CN" altLang="en-US" sz="6600" b="1" dirty="0">
                <a:solidFill>
                  <a:srgbClr val="82654E"/>
                </a:solidFill>
                <a:latin typeface="方正清刻本悦宋简体" panose="02000000000000000000" pitchFamily="2" charset="-122"/>
                <a:ea typeface="方正清刻本悦宋简体" panose="02000000000000000000" pitchFamily="2" charset="-122"/>
              </a:rPr>
              <a:t>音乐与美术</a:t>
            </a:r>
          </a:p>
        </p:txBody>
      </p:sp>
      <p:sp>
        <p:nvSpPr>
          <p:cNvPr id="11" name="文本框 10"/>
          <p:cNvSpPr txBox="1"/>
          <p:nvPr/>
        </p:nvSpPr>
        <p:spPr>
          <a:xfrm>
            <a:off x="4091709" y="4406099"/>
            <a:ext cx="4323934" cy="583565"/>
          </a:xfrm>
          <a:prstGeom prst="rect">
            <a:avLst/>
          </a:prstGeom>
          <a:noFill/>
        </p:spPr>
        <p:txBody>
          <a:bodyPr wrap="square" rtlCol="0">
            <a:spAutoFit/>
          </a:bodyPr>
          <a:lstStyle/>
          <a:p>
            <a:pPr algn="ctr"/>
            <a:r>
              <a:rPr lang="en-US" altLang="zh-CN" sz="3200" b="1" dirty="0">
                <a:solidFill>
                  <a:srgbClr val="82654E"/>
                </a:solidFill>
                <a:latin typeface="等线 Light" panose="02010600030101010101" pitchFamily="2" charset="-122"/>
                <a:ea typeface="等线 Light" panose="02010600030101010101" pitchFamily="2" charset="-122"/>
              </a:rPr>
              <a:t>19</a:t>
            </a:r>
            <a:r>
              <a:rPr lang="zh-CN" altLang="en-US" sz="3200" b="1" dirty="0">
                <a:solidFill>
                  <a:srgbClr val="82654E"/>
                </a:solidFill>
                <a:latin typeface="等线 Light" panose="02010600030101010101" pitchFamily="2" charset="-122"/>
                <a:ea typeface="等线 Light" panose="02010600030101010101" pitchFamily="2" charset="-122"/>
              </a:rPr>
              <a:t>世纪以来的世界文化</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295068"/>
            <a:ext cx="5347063"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一、</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世纪以来的音乐</a:t>
            </a:r>
          </a:p>
        </p:txBody>
      </p:sp>
      <p:sp>
        <p:nvSpPr>
          <p:cNvPr id="3" name="文本框 2"/>
          <p:cNvSpPr txBox="1"/>
          <p:nvPr/>
        </p:nvSpPr>
        <p:spPr>
          <a:xfrm>
            <a:off x="1188720" y="1049384"/>
            <a:ext cx="7528560" cy="58477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印象派音乐</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世纪末</a:t>
            </a:r>
          </a:p>
        </p:txBody>
      </p:sp>
      <p:sp>
        <p:nvSpPr>
          <p:cNvPr id="4" name="文本框 3"/>
          <p:cNvSpPr txBox="1"/>
          <p:nvPr/>
        </p:nvSpPr>
        <p:spPr>
          <a:xfrm>
            <a:off x="1497875" y="1803700"/>
            <a:ext cx="8577942" cy="1569660"/>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1</a:t>
            </a:r>
            <a:r>
              <a:rPr lang="zh-CN" altLang="en-US" sz="3200" dirty="0">
                <a:latin typeface="等线" panose="02010600030101010101" pitchFamily="2" charset="-122"/>
                <a:ea typeface="等线" panose="02010600030101010101" pitchFamily="2" charset="-122"/>
              </a:rPr>
              <a:t>）背景：</a:t>
            </a:r>
            <a:endParaRPr lang="en-US" altLang="zh-CN" sz="3200" dirty="0">
              <a:latin typeface="等线" panose="02010600030101010101" pitchFamily="2" charset="-122"/>
              <a:ea typeface="等线" panose="02010600030101010101" pitchFamily="2" charset="-122"/>
            </a:endParaRPr>
          </a:p>
          <a:p>
            <a:r>
              <a:rPr lang="en-US" altLang="zh-CN" sz="3200" dirty="0">
                <a:latin typeface="等线" panose="02010600030101010101" pitchFamily="2" charset="-122"/>
                <a:ea typeface="等线" panose="02010600030101010101" pitchFamily="2" charset="-122"/>
              </a:rPr>
              <a:t>	</a:t>
            </a:r>
            <a:r>
              <a:rPr lang="zh-CN" altLang="en-US" sz="3200" dirty="0">
                <a:latin typeface="等线" panose="02010600030101010101" pitchFamily="2" charset="-122"/>
                <a:ea typeface="等线" panose="02010600030101010101" pitchFamily="2" charset="-122"/>
              </a:rPr>
              <a:t>科技革命和印象派画家的影响</a:t>
            </a:r>
            <a:endParaRPr lang="en-US" altLang="zh-CN" sz="3200" dirty="0">
              <a:latin typeface="等线" panose="02010600030101010101" pitchFamily="2" charset="-122"/>
              <a:ea typeface="等线" panose="02010600030101010101" pitchFamily="2" charset="-122"/>
            </a:endParaRPr>
          </a:p>
          <a:p>
            <a:r>
              <a:rPr lang="en-US" altLang="zh-CN" sz="3200" dirty="0">
                <a:latin typeface="等线" panose="02010600030101010101" pitchFamily="2" charset="-122"/>
                <a:ea typeface="等线" panose="02010600030101010101" pitchFamily="2" charset="-122"/>
              </a:rPr>
              <a:t>	</a:t>
            </a:r>
            <a:r>
              <a:rPr lang="zh-CN" altLang="en-US" sz="3200" dirty="0">
                <a:latin typeface="等线" panose="02010600030101010101" pitchFamily="2" charset="-122"/>
                <a:ea typeface="等线" panose="02010600030101010101" pitchFamily="2" charset="-122"/>
              </a:rPr>
              <a:t>作曲家对传统音乐形式的变革</a:t>
            </a:r>
          </a:p>
        </p:txBody>
      </p:sp>
      <p:sp>
        <p:nvSpPr>
          <p:cNvPr id="5" name="文本框 4"/>
          <p:cNvSpPr txBox="1"/>
          <p:nvPr/>
        </p:nvSpPr>
        <p:spPr>
          <a:xfrm>
            <a:off x="1497875" y="3542901"/>
            <a:ext cx="8577942" cy="1077218"/>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）特点：</a:t>
            </a:r>
            <a:endParaRPr lang="en-US" altLang="zh-CN" sz="3200" dirty="0">
              <a:latin typeface="等线" panose="02010600030101010101" pitchFamily="2" charset="-122"/>
              <a:ea typeface="等线" panose="02010600030101010101" pitchFamily="2" charset="-122"/>
            </a:endParaRPr>
          </a:p>
          <a:p>
            <a:r>
              <a:rPr lang="en-US" altLang="zh-CN" sz="3200" dirty="0">
                <a:latin typeface="等线" panose="02010600030101010101" pitchFamily="2" charset="-122"/>
                <a:ea typeface="等线" panose="02010600030101010101" pitchFamily="2" charset="-122"/>
              </a:rPr>
              <a:t>	</a:t>
            </a:r>
            <a:r>
              <a:rPr lang="zh-CN" altLang="en-US" sz="3200" dirty="0">
                <a:latin typeface="等线" panose="02010600030101010101" pitchFamily="2" charset="-122"/>
                <a:ea typeface="等线" panose="02010600030101010101" pitchFamily="2" charset="-122"/>
              </a:rPr>
              <a:t>捕捉瞬间印象，重气氛与情调</a:t>
            </a:r>
          </a:p>
        </p:txBody>
      </p:sp>
      <p:sp>
        <p:nvSpPr>
          <p:cNvPr id="6" name="文本框 5"/>
          <p:cNvSpPr txBox="1"/>
          <p:nvPr/>
        </p:nvSpPr>
        <p:spPr>
          <a:xfrm>
            <a:off x="1497875" y="4789660"/>
            <a:ext cx="8577942" cy="1077218"/>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3</a:t>
            </a:r>
            <a:r>
              <a:rPr lang="zh-CN" altLang="en-US" sz="3200" dirty="0">
                <a:latin typeface="等线" panose="02010600030101010101" pitchFamily="2" charset="-122"/>
                <a:ea typeface="等线" panose="02010600030101010101" pitchFamily="2" charset="-122"/>
              </a:rPr>
              <a:t>）代表：</a:t>
            </a:r>
            <a:endParaRPr lang="en-US" altLang="zh-CN" sz="3200" dirty="0">
              <a:latin typeface="等线" panose="02010600030101010101" pitchFamily="2" charset="-122"/>
              <a:ea typeface="等线" panose="02010600030101010101" pitchFamily="2" charset="-122"/>
            </a:endParaRPr>
          </a:p>
          <a:p>
            <a:r>
              <a:rPr lang="en-US" altLang="zh-CN" sz="3200" dirty="0">
                <a:latin typeface="等线" panose="02010600030101010101" pitchFamily="2" charset="-122"/>
                <a:ea typeface="等线" panose="02010600030101010101" pitchFamily="2" charset="-122"/>
              </a:rPr>
              <a:t>	</a:t>
            </a:r>
            <a:r>
              <a:rPr lang="zh-CN" altLang="en-US" sz="3200" b="1" dirty="0">
                <a:solidFill>
                  <a:srgbClr val="D46730"/>
                </a:solidFill>
                <a:latin typeface="等线" panose="02010600030101010101" pitchFamily="2" charset="-122"/>
                <a:ea typeface="等线" panose="02010600030101010101" pitchFamily="2" charset="-122"/>
              </a:rPr>
              <a:t>德彪西</a:t>
            </a:r>
            <a:r>
              <a:rPr lang="en-US" altLang="zh-CN" sz="3200" b="1" dirty="0">
                <a:solidFill>
                  <a:srgbClr val="D46730"/>
                </a:solidFill>
                <a:latin typeface="等线" panose="02010600030101010101" pitchFamily="2" charset="-122"/>
                <a:ea typeface="等线" panose="02010600030101010101" pitchFamily="2" charset="-122"/>
              </a:rPr>
              <a:t>《</a:t>
            </a:r>
            <a:r>
              <a:rPr lang="zh-CN" altLang="en-US" sz="3200" b="1" dirty="0">
                <a:solidFill>
                  <a:srgbClr val="D46730"/>
                </a:solidFill>
                <a:latin typeface="等线" panose="02010600030101010101" pitchFamily="2" charset="-122"/>
                <a:ea typeface="等线" panose="02010600030101010101" pitchFamily="2" charset="-122"/>
              </a:rPr>
              <a:t>牧神午后</a:t>
            </a:r>
            <a:r>
              <a:rPr lang="en-US" altLang="zh-CN" sz="3200" b="1" dirty="0">
                <a:solidFill>
                  <a:srgbClr val="D46730"/>
                </a:solidFill>
                <a:latin typeface="等线" panose="02010600030101010101" pitchFamily="2" charset="-122"/>
                <a:ea typeface="等线" panose="02010600030101010101" pitchFamily="2" charset="-122"/>
              </a:rPr>
              <a:t>·</a:t>
            </a:r>
            <a:r>
              <a:rPr lang="zh-CN" altLang="en-US" sz="3200" b="1" dirty="0">
                <a:solidFill>
                  <a:srgbClr val="D46730"/>
                </a:solidFill>
                <a:latin typeface="等线" panose="02010600030101010101" pitchFamily="2" charset="-122"/>
                <a:ea typeface="等线" panose="02010600030101010101" pitchFamily="2" charset="-122"/>
              </a:rPr>
              <a:t>前奏曲</a:t>
            </a:r>
            <a:r>
              <a:rPr lang="en-US" altLang="zh-CN" sz="3200" b="1" dirty="0">
                <a:solidFill>
                  <a:srgbClr val="D46730"/>
                </a:solidFill>
                <a:latin typeface="等线" panose="02010600030101010101" pitchFamily="2" charset="-122"/>
                <a:ea typeface="等线" panose="02010600030101010101" pitchFamily="2" charset="-122"/>
              </a:rPr>
              <a:t>》</a:t>
            </a:r>
            <a:endParaRPr lang="zh-CN" altLang="en-US" sz="3200" b="1" dirty="0">
              <a:solidFill>
                <a:srgbClr val="D46730"/>
              </a:solidFill>
              <a:latin typeface="等线" panose="02010600030101010101" pitchFamily="2" charset="-122"/>
              <a:ea typeface="等线" panose="02010600030101010101" pitchFamily="2" charset="-122"/>
            </a:endParaRPr>
          </a:p>
        </p:txBody>
      </p:sp>
      <p:pic>
        <p:nvPicPr>
          <p:cNvPr id="8" name="图片 7"/>
          <p:cNvPicPr>
            <a:picLocks noChangeAspect="1"/>
          </p:cNvPicPr>
          <p:nvPr/>
        </p:nvPicPr>
        <p:blipFill>
          <a:blip r:embed="rId2">
            <a:extLst>
              <a:ext uri="{BEBA8EAE-BF5A-486C-A8C5-ECC9F3942E4B}">
                <a14:imgProps xmlns:a14="http://schemas.microsoft.com/office/drawing/2010/main">
                  <a14:imgLayer r:embed="rId3">
                    <a14:imgEffect>
                      <a14:backgroundRemoval t="8401" b="97019" l="3429" r="94000">
                        <a14:foregroundMark x1="32857" y1="14905" x2="46571" y2="84553"/>
                        <a14:foregroundMark x1="43143" y1="31978" x2="57429" y2="74255"/>
                        <a14:foregroundMark x1="57714" y1="33875" x2="65714" y2="40650"/>
                        <a14:foregroundMark x1="61429" y1="41192" x2="65429" y2="52033"/>
                        <a14:foregroundMark x1="65429" y1="52033" x2="65143" y2="55285"/>
                        <a14:foregroundMark x1="67714" y1="79133" x2="79714" y2="91870"/>
                        <a14:foregroundMark x1="16000" y1="93496" x2="69143" y2="91057"/>
                        <a14:foregroundMark x1="69143" y1="91057" x2="80857" y2="91870"/>
                        <a14:foregroundMark x1="84571" y1="84824" x2="86857" y2="93767"/>
                        <a14:foregroundMark x1="86571" y1="79404" x2="94000" y2="87805"/>
                        <a14:foregroundMark x1="94000" y1="87805" x2="93429" y2="97019"/>
                        <a14:foregroundMark x1="17143" y1="82656" x2="9143" y2="89702"/>
                        <a14:foregroundMark x1="9143" y1="89702" x2="8000" y2="94580"/>
                        <a14:foregroundMark x1="16286" y1="77778" x2="3429" y2="97019"/>
                        <a14:foregroundMark x1="33143" y1="35772" x2="37429" y2="47154"/>
                        <a14:foregroundMark x1="30571" y1="30894" x2="33714" y2="37127"/>
                        <a14:foregroundMark x1="30000" y1="27642" x2="33714" y2="36043"/>
                        <a14:foregroundMark x1="28286" y1="27100" x2="30000" y2="30894"/>
                        <a14:foregroundMark x1="36000" y1="13279" x2="45429" y2="9214"/>
                        <a14:foregroundMark x1="45429" y1="9214" x2="46000" y2="9214"/>
                      </a14:backgroundRemoval>
                    </a14:imgEffect>
                  </a14:imgLayer>
                </a14:imgProps>
              </a:ext>
              <a:ext uri="{28A0092B-C50C-407E-A947-70E740481C1C}">
                <a14:useLocalDpi xmlns:a14="http://schemas.microsoft.com/office/drawing/2010/main" val="0"/>
              </a:ext>
            </a:extLst>
          </a:blip>
          <a:stretch>
            <a:fillRect/>
          </a:stretch>
        </p:blipFill>
        <p:spPr>
          <a:xfrm>
            <a:off x="7285537" y="843521"/>
            <a:ext cx="4988008" cy="5258786"/>
          </a:xfrm>
          <a:prstGeom prst="rect">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295068"/>
            <a:ext cx="5347063" cy="58356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 </a:t>
            </a:r>
          </a:p>
        </p:txBody>
      </p:sp>
      <p:sp>
        <p:nvSpPr>
          <p:cNvPr id="3" name="文本框 2"/>
          <p:cNvSpPr txBox="1"/>
          <p:nvPr/>
        </p:nvSpPr>
        <p:spPr>
          <a:xfrm>
            <a:off x="1075508" y="952565"/>
            <a:ext cx="9531532" cy="58356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 </a:t>
            </a:r>
            <a:r>
              <a:rPr lang="zh-CN" altLang="en-US" sz="3200" dirty="0">
                <a:latin typeface="等线" panose="02010600030101010101" pitchFamily="2" charset="-122"/>
                <a:ea typeface="等线" panose="02010600030101010101" pitchFamily="2" charset="-122"/>
              </a:rPr>
              <a:t>印象派绘画（</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a:t>
            </a:r>
          </a:p>
        </p:txBody>
      </p:sp>
      <p:sp>
        <p:nvSpPr>
          <p:cNvPr id="4" name="文本框 3"/>
          <p:cNvSpPr txBox="1"/>
          <p:nvPr/>
        </p:nvSpPr>
        <p:spPr>
          <a:xfrm>
            <a:off x="1515291" y="1610062"/>
            <a:ext cx="9531532"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）代表画家：莫奈</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日出</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印象</a:t>
            </a:r>
            <a:r>
              <a:rPr lang="en-US" altLang="zh-CN" sz="3200" dirty="0">
                <a:latin typeface="等线" panose="02010600030101010101" pitchFamily="2" charset="-122"/>
                <a:ea typeface="等线" panose="02010600030101010101" pitchFamily="2" charset="-122"/>
              </a:rPr>
              <a:t>》</a:t>
            </a:r>
            <a:endParaRPr lang="zh-CN" altLang="en-US" sz="3200" dirty="0">
              <a:latin typeface="等线" panose="02010600030101010101" pitchFamily="2" charset="-122"/>
              <a:ea typeface="等线" panose="02010600030101010101" pitchFamily="2" charset="-122"/>
            </a:endParaRPr>
          </a:p>
        </p:txBody>
      </p:sp>
      <p:pic>
        <p:nvPicPr>
          <p:cNvPr id="5" name="Picture 2" descr="日出·印象"/>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0857" y="2293866"/>
            <a:ext cx="5738949" cy="4269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6844936" y="2047272"/>
            <a:ext cx="5233852" cy="4515660"/>
          </a:xfrm>
          <a:prstGeom prst="rect">
            <a:avLst/>
          </a:prstGeom>
        </p:spPr>
        <p:txBody>
          <a:bodyPr wrap="square">
            <a:spAutoFit/>
          </a:bodyPr>
          <a:lstStyle/>
          <a:p>
            <a:pPr>
              <a:lnSpc>
                <a:spcPct val="150000"/>
              </a:lnSpc>
            </a:pPr>
            <a:r>
              <a:rPr lang="en-US" altLang="zh-CN" sz="2800" dirty="0">
                <a:solidFill>
                  <a:srgbClr val="191919"/>
                </a:solidFill>
                <a:latin typeface="仿宋" panose="02010609060101010101" charset="-122"/>
                <a:ea typeface="仿宋" panose="02010609060101010101" charset="-122"/>
              </a:rPr>
              <a:t>	1872</a:t>
            </a:r>
            <a:r>
              <a:rPr lang="zh-CN" altLang="en-US" sz="2800" dirty="0">
                <a:solidFill>
                  <a:srgbClr val="191919"/>
                </a:solidFill>
                <a:latin typeface="仿宋" panose="02010609060101010101" charset="-122"/>
                <a:ea typeface="仿宋" panose="02010609060101010101" charset="-122"/>
              </a:rPr>
              <a:t>年，莫奈创作了</a:t>
            </a:r>
            <a:r>
              <a:rPr lang="en-US" altLang="zh-CN" sz="2800" dirty="0">
                <a:solidFill>
                  <a:srgbClr val="191919"/>
                </a:solidFill>
                <a:latin typeface="仿宋" panose="02010609060101010101" charset="-122"/>
                <a:ea typeface="仿宋" panose="02010609060101010101" charset="-122"/>
              </a:rPr>
              <a:t>《</a:t>
            </a:r>
            <a:r>
              <a:rPr lang="zh-CN" altLang="en-US" sz="2800" dirty="0">
                <a:solidFill>
                  <a:srgbClr val="191919"/>
                </a:solidFill>
                <a:latin typeface="仿宋" panose="02010609060101010101" charset="-122"/>
                <a:ea typeface="仿宋" panose="02010609060101010101" charset="-122"/>
              </a:rPr>
              <a:t>日出</a:t>
            </a:r>
            <a:r>
              <a:rPr lang="en-US" altLang="zh-CN" sz="2800" dirty="0">
                <a:solidFill>
                  <a:srgbClr val="191919"/>
                </a:solidFill>
                <a:latin typeface="仿宋" panose="02010609060101010101" charset="-122"/>
                <a:ea typeface="仿宋" panose="02010609060101010101" charset="-122"/>
              </a:rPr>
              <a:t>·</a:t>
            </a:r>
            <a:r>
              <a:rPr lang="zh-CN" altLang="en-US" sz="2800" dirty="0">
                <a:solidFill>
                  <a:srgbClr val="191919"/>
                </a:solidFill>
                <a:latin typeface="仿宋" panose="02010609060101010101" charset="-122"/>
                <a:ea typeface="仿宋" panose="02010609060101010101" charset="-122"/>
              </a:rPr>
              <a:t>印象</a:t>
            </a:r>
            <a:r>
              <a:rPr lang="en-US" altLang="zh-CN" sz="2800" dirty="0">
                <a:solidFill>
                  <a:srgbClr val="191919"/>
                </a:solidFill>
                <a:latin typeface="仿宋" panose="02010609060101010101" charset="-122"/>
                <a:ea typeface="仿宋" panose="02010609060101010101" charset="-122"/>
              </a:rPr>
              <a:t>》</a:t>
            </a:r>
            <a:r>
              <a:rPr lang="zh-CN" altLang="en-US" sz="2800" dirty="0">
                <a:solidFill>
                  <a:srgbClr val="191919"/>
                </a:solidFill>
                <a:latin typeface="仿宋" panose="02010609060101010101" charset="-122"/>
                <a:ea typeface="仿宋" panose="02010609060101010101" charset="-122"/>
              </a:rPr>
              <a:t>。这幅油画描绘的是透过薄雾观望港口日出的景象。绘画笔触描绘出晨雾中不清晰的背景，多种色彩赋予水面无限的光辉，并非准确地描画使那些小船依稀可见。</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295068"/>
            <a:ext cx="5347063" cy="58356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 </a:t>
            </a:r>
          </a:p>
        </p:txBody>
      </p:sp>
      <p:sp>
        <p:nvSpPr>
          <p:cNvPr id="3" name="文本框 2"/>
          <p:cNvSpPr txBox="1"/>
          <p:nvPr/>
        </p:nvSpPr>
        <p:spPr>
          <a:xfrm>
            <a:off x="1100908" y="878905"/>
            <a:ext cx="9531532" cy="58356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 </a:t>
            </a:r>
            <a:r>
              <a:rPr lang="zh-CN" altLang="en-US" sz="3200" dirty="0">
                <a:latin typeface="等线" panose="02010600030101010101" pitchFamily="2" charset="-122"/>
                <a:ea typeface="等线" panose="02010600030101010101" pitchFamily="2" charset="-122"/>
              </a:rPr>
              <a:t>印象派绘画（</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a:t>
            </a:r>
          </a:p>
        </p:txBody>
      </p:sp>
      <p:sp>
        <p:nvSpPr>
          <p:cNvPr id="4" name="文本框 3"/>
          <p:cNvSpPr txBox="1"/>
          <p:nvPr/>
        </p:nvSpPr>
        <p:spPr>
          <a:xfrm>
            <a:off x="1515291" y="1610062"/>
            <a:ext cx="9531532"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）代表画家：莫奈</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干草堆</a:t>
            </a:r>
            <a:r>
              <a:rPr lang="en-US" altLang="zh-CN" sz="3200" dirty="0">
                <a:latin typeface="等线" panose="02010600030101010101" pitchFamily="2" charset="-122"/>
                <a:ea typeface="等线" panose="02010600030101010101" pitchFamily="2" charset="-122"/>
              </a:rPr>
              <a:t>》</a:t>
            </a:r>
            <a:endParaRPr lang="zh-CN" altLang="en-US" sz="3200" dirty="0">
              <a:latin typeface="等线" panose="02010600030101010101" pitchFamily="2" charset="-122"/>
              <a:ea typeface="等线" panose="02010600030101010101" pitchFamily="2" charset="-122"/>
            </a:endParaRPr>
          </a:p>
        </p:txBody>
      </p:sp>
      <p:sp>
        <p:nvSpPr>
          <p:cNvPr id="5" name="矩形 4"/>
          <p:cNvSpPr/>
          <p:nvPr/>
        </p:nvSpPr>
        <p:spPr>
          <a:xfrm>
            <a:off x="7646125" y="2579303"/>
            <a:ext cx="4293326" cy="3539430"/>
          </a:xfrm>
          <a:prstGeom prst="rect">
            <a:avLst/>
          </a:prstGeom>
        </p:spPr>
        <p:txBody>
          <a:bodyPr wrap="square">
            <a:spAutoFit/>
          </a:bodyPr>
          <a:lstStyle/>
          <a:p>
            <a:r>
              <a:rPr lang="en-US" altLang="zh-CN" sz="2800" dirty="0">
                <a:solidFill>
                  <a:srgbClr val="191919"/>
                </a:solidFill>
                <a:latin typeface="仿宋" panose="02010609060101010101" charset="-122"/>
                <a:ea typeface="仿宋" panose="02010609060101010101" charset="-122"/>
              </a:rPr>
              <a:t>   《</a:t>
            </a:r>
            <a:r>
              <a:rPr lang="zh-CN" altLang="en-US" sz="2800" dirty="0">
                <a:solidFill>
                  <a:srgbClr val="191919"/>
                </a:solidFill>
                <a:latin typeface="仿宋" panose="02010609060101010101" charset="-122"/>
                <a:ea typeface="仿宋" panose="02010609060101010101" charset="-122"/>
              </a:rPr>
              <a:t>干草堆</a:t>
            </a:r>
            <a:r>
              <a:rPr lang="en-US" altLang="zh-CN" sz="2800" dirty="0">
                <a:solidFill>
                  <a:srgbClr val="191919"/>
                </a:solidFill>
                <a:latin typeface="仿宋" panose="02010609060101010101" charset="-122"/>
                <a:ea typeface="仿宋" panose="02010609060101010101" charset="-122"/>
              </a:rPr>
              <a:t>》</a:t>
            </a:r>
            <a:r>
              <a:rPr lang="zh-CN" altLang="en-US" sz="2800" dirty="0">
                <a:solidFill>
                  <a:srgbClr val="191919"/>
                </a:solidFill>
                <a:latin typeface="仿宋" panose="02010609060101010101" charset="-122"/>
                <a:ea typeface="仿宋" panose="02010609060101010101" charset="-122"/>
              </a:rPr>
              <a:t>系列约由有 </a:t>
            </a:r>
            <a:r>
              <a:rPr lang="en-US" altLang="zh-CN" sz="2800" dirty="0">
                <a:solidFill>
                  <a:srgbClr val="191919"/>
                </a:solidFill>
                <a:latin typeface="仿宋" panose="02010609060101010101" charset="-122"/>
                <a:ea typeface="仿宋" panose="02010609060101010101" charset="-122"/>
              </a:rPr>
              <a:t>25</a:t>
            </a:r>
            <a:r>
              <a:rPr lang="zh-CN" altLang="en-US" sz="2800" dirty="0">
                <a:solidFill>
                  <a:srgbClr val="191919"/>
                </a:solidFill>
                <a:latin typeface="仿宋" panose="02010609060101010101" charset="-122"/>
                <a:ea typeface="仿宋" panose="02010609060101010101" charset="-122"/>
              </a:rPr>
              <a:t>幅作品，被视为莫奈</a:t>
            </a:r>
            <a:r>
              <a:rPr lang="en-US" altLang="zh-CN" sz="2800" dirty="0">
                <a:solidFill>
                  <a:srgbClr val="191919"/>
                </a:solidFill>
                <a:latin typeface="仿宋" panose="02010609060101010101" charset="-122"/>
                <a:ea typeface="仿宋" panose="02010609060101010101" charset="-122"/>
              </a:rPr>
              <a:t>50</a:t>
            </a:r>
            <a:r>
              <a:rPr lang="zh-CN" altLang="en-US" sz="2800" dirty="0">
                <a:solidFill>
                  <a:srgbClr val="191919"/>
                </a:solidFill>
                <a:latin typeface="仿宋" panose="02010609060101010101" charset="-122"/>
                <a:ea typeface="仿宋" panose="02010609060101010101" charset="-122"/>
              </a:rPr>
              <a:t>年生命中难度最高、最破格的作品。这一系列作品以其对每天、每季不同时间的光线的敏锐观察而出名。绘制地点是法国吉维尼莫奈居所附近。</a:t>
            </a:r>
          </a:p>
        </p:txBody>
      </p:sp>
      <p:pic>
        <p:nvPicPr>
          <p:cNvPr id="8" name="图片 7"/>
          <p:cNvPicPr>
            <a:picLocks noChangeAspect="1"/>
          </p:cNvPicPr>
          <p:nvPr/>
        </p:nvPicPr>
        <p:blipFill rotWithShape="1">
          <a:blip r:embed="rId2" cstate="print">
            <a:extLst>
              <a:ext uri="{28A0092B-C50C-407E-A947-70E740481C1C}">
                <a14:useLocalDpi xmlns:a14="http://schemas.microsoft.com/office/drawing/2010/main" val="0"/>
              </a:ext>
            </a:extLst>
          </a:blip>
          <a:srcRect t="33008" b="56587"/>
          <a:stretch>
            <a:fillRect/>
          </a:stretch>
        </p:blipFill>
        <p:spPr>
          <a:xfrm>
            <a:off x="4062997" y="4464538"/>
            <a:ext cx="3324948" cy="2161544"/>
          </a:xfrm>
          <a:prstGeom prst="rect">
            <a:avLst/>
          </a:prstGeom>
        </p:spPr>
      </p:pic>
      <p:pic>
        <p:nvPicPr>
          <p:cNvPr id="9" name="图片 8"/>
          <p:cNvPicPr>
            <a:picLocks noChangeAspect="1"/>
          </p:cNvPicPr>
          <p:nvPr/>
        </p:nvPicPr>
        <p:blipFill rotWithShape="1">
          <a:blip r:embed="rId2" cstate="print">
            <a:extLst>
              <a:ext uri="{28A0092B-C50C-407E-A947-70E740481C1C}">
                <a14:useLocalDpi xmlns:a14="http://schemas.microsoft.com/office/drawing/2010/main" val="0"/>
              </a:ext>
            </a:extLst>
          </a:blip>
          <a:srcRect l="1865" t="43541" r="-1865" b="45292"/>
          <a:stretch>
            <a:fillRect/>
          </a:stretch>
        </p:blipFill>
        <p:spPr>
          <a:xfrm>
            <a:off x="4028938" y="2267559"/>
            <a:ext cx="3393066" cy="2204731"/>
          </a:xfrm>
          <a:prstGeom prst="rect">
            <a:avLst/>
          </a:prstGeom>
        </p:spPr>
      </p:pic>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10554" b="78913"/>
          <a:stretch>
            <a:fillRect/>
          </a:stretch>
        </p:blipFill>
        <p:spPr>
          <a:xfrm>
            <a:off x="696560" y="4451250"/>
            <a:ext cx="3324948" cy="2188120"/>
          </a:xfrm>
          <a:prstGeom prst="rect">
            <a:avLst/>
          </a:prstGeom>
        </p:spPr>
      </p:pic>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b="89488"/>
          <a:stretch>
            <a:fillRect/>
          </a:stretch>
        </p:blipFill>
        <p:spPr>
          <a:xfrm>
            <a:off x="686573" y="2267559"/>
            <a:ext cx="3324948" cy="218369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z2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1831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9916764" y="1696147"/>
            <a:ext cx="1661993" cy="3785652"/>
          </a:xfrm>
          <a:prstGeom prst="rect">
            <a:avLst/>
          </a:prstGeom>
        </p:spPr>
        <p:txBody>
          <a:bodyPr vert="eaVert" wrap="none">
            <a:spAutoFit/>
          </a:bodyPr>
          <a:lstStyle/>
          <a:p>
            <a:pPr algn="ctr">
              <a:lnSpc>
                <a:spcPct val="150000"/>
              </a:lnSpc>
            </a:pPr>
            <a:r>
              <a:rPr lang="zh-CN" altLang="en-US" sz="3200" b="1" dirty="0">
                <a:solidFill>
                  <a:srgbClr val="D46730"/>
                </a:solidFill>
                <a:latin typeface="+mn-ea"/>
              </a:rPr>
              <a:t>塞尚的绘画作品</a:t>
            </a:r>
            <a:endParaRPr lang="en-US" altLang="zh-CN" sz="3200" b="1" dirty="0">
              <a:solidFill>
                <a:srgbClr val="D46730"/>
              </a:solidFill>
              <a:latin typeface="+mn-ea"/>
            </a:endParaRPr>
          </a:p>
          <a:p>
            <a:pPr algn="ctr">
              <a:lnSpc>
                <a:spcPct val="150000"/>
              </a:lnSpc>
            </a:pPr>
            <a:r>
              <a:rPr lang="en-US" altLang="zh-CN" sz="3200" b="1" dirty="0">
                <a:solidFill>
                  <a:srgbClr val="D46730"/>
                </a:solidFill>
                <a:latin typeface="+mn-ea"/>
              </a:rPr>
              <a:t>《</a:t>
            </a:r>
            <a:r>
              <a:rPr lang="zh-CN" altLang="en-US" sz="3200" b="1" dirty="0">
                <a:solidFill>
                  <a:srgbClr val="D46730"/>
                </a:solidFill>
                <a:latin typeface="+mn-ea"/>
              </a:rPr>
              <a:t>埃斯泰克的海湾</a:t>
            </a:r>
            <a:r>
              <a:rPr lang="en-US" altLang="zh-CN" sz="3200" b="1" dirty="0">
                <a:solidFill>
                  <a:srgbClr val="D46730"/>
                </a:solidFill>
                <a:latin typeface="+mn-ea"/>
              </a:rPr>
              <a: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4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2929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9931720" y="2178154"/>
            <a:ext cx="1661993" cy="2964914"/>
          </a:xfrm>
          <a:prstGeom prst="rect">
            <a:avLst/>
          </a:prstGeom>
        </p:spPr>
        <p:txBody>
          <a:bodyPr vert="eaVert" wrap="none">
            <a:spAutoFit/>
          </a:bodyPr>
          <a:lstStyle/>
          <a:p>
            <a:pPr algn="ctr">
              <a:lnSpc>
                <a:spcPct val="150000"/>
              </a:lnSpc>
            </a:pPr>
            <a:r>
              <a:rPr lang="zh-CN" altLang="en-US" sz="3200" b="1" dirty="0">
                <a:solidFill>
                  <a:srgbClr val="D46730"/>
                </a:solidFill>
                <a:latin typeface="+mn-ea"/>
              </a:rPr>
              <a:t>高更的绘画作品</a:t>
            </a:r>
            <a:endParaRPr lang="en-US" altLang="zh-CN" sz="3200" b="1" dirty="0">
              <a:solidFill>
                <a:srgbClr val="D46730"/>
              </a:solidFill>
              <a:latin typeface="+mn-ea"/>
            </a:endParaRPr>
          </a:p>
          <a:p>
            <a:pPr algn="ctr">
              <a:lnSpc>
                <a:spcPct val="150000"/>
              </a:lnSpc>
            </a:pPr>
            <a:r>
              <a:rPr lang="en-US" altLang="zh-CN" sz="3200" b="1" dirty="0">
                <a:solidFill>
                  <a:srgbClr val="D46730"/>
                </a:solidFill>
                <a:latin typeface="+mn-ea"/>
              </a:rPr>
              <a:t>《</a:t>
            </a:r>
            <a:r>
              <a:rPr lang="zh-CN" altLang="en-US" sz="3200" b="1" dirty="0">
                <a:solidFill>
                  <a:srgbClr val="D46730"/>
                </a:solidFill>
                <a:latin typeface="+mn-ea"/>
              </a:rPr>
              <a:t>敬神节</a:t>
            </a:r>
            <a:r>
              <a:rPr lang="en-US" altLang="zh-CN" sz="3200" b="1" dirty="0">
                <a:solidFill>
                  <a:srgbClr val="D46730"/>
                </a:solidFill>
                <a:latin typeface="+mn-ea"/>
              </a:rPr>
              <a: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10_4627"/>
          <p:cNvPicPr>
            <a:picLocks noChangeAspect="1" noChangeArrowheads="1"/>
          </p:cNvPicPr>
          <p:nvPr/>
        </p:nvPicPr>
        <p:blipFill>
          <a:blip r:embed="rId2">
            <a:extLst>
              <a:ext uri="{28A0092B-C50C-407E-A947-70E740481C1C}">
                <a14:useLocalDpi xmlns:a14="http://schemas.microsoft.com/office/drawing/2010/main" val="0"/>
              </a:ext>
            </a:extLst>
          </a:blip>
          <a:srcRect r="2464"/>
          <a:stretch>
            <a:fillRect/>
          </a:stretch>
        </p:blipFill>
        <p:spPr bwMode="auto">
          <a:xfrm>
            <a:off x="1029353" y="927463"/>
            <a:ext cx="3645218" cy="4876800"/>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1673845" y="5930537"/>
            <a:ext cx="2108269" cy="461665"/>
          </a:xfrm>
          <a:prstGeom prst="rect">
            <a:avLst/>
          </a:prstGeom>
        </p:spPr>
        <p:txBody>
          <a:bodyPr wrap="none">
            <a:spAutoFit/>
          </a:bodyPr>
          <a:lstStyle/>
          <a:p>
            <a:pPr>
              <a:spcBef>
                <a:spcPct val="50000"/>
              </a:spcBef>
            </a:pPr>
            <a:r>
              <a:rPr lang="zh-CN" altLang="en-US" sz="2400" dirty="0"/>
              <a:t>（荷兰）凡</a:t>
            </a:r>
            <a:r>
              <a:rPr lang="en-US" altLang="zh-CN" sz="2400" dirty="0"/>
              <a:t>·</a:t>
            </a:r>
            <a:r>
              <a:rPr lang="zh-CN" altLang="en-US" sz="2400" dirty="0"/>
              <a:t>高</a:t>
            </a:r>
          </a:p>
        </p:txBody>
      </p:sp>
      <p:pic>
        <p:nvPicPr>
          <p:cNvPr id="4" name="Picture 2" descr="17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0916" y="679269"/>
            <a:ext cx="2164606" cy="268659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x06-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9914" y="692286"/>
            <a:ext cx="2519954" cy="268659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x08-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69865" y="692286"/>
            <a:ext cx="2249136" cy="26640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5" descr="x09-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90915" y="3365863"/>
            <a:ext cx="2158999" cy="288042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x10-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49911" y="3365863"/>
            <a:ext cx="2519954" cy="287093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7" descr="x11-s"/>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69864" y="3356363"/>
            <a:ext cx="2249137" cy="287093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301080" y="1380309"/>
            <a:ext cx="677108" cy="3785652"/>
          </a:xfrm>
          <a:prstGeom prst="rect">
            <a:avLst/>
          </a:prstGeom>
        </p:spPr>
        <p:txBody>
          <a:bodyPr vert="eaVert" wrap="none">
            <a:spAutoFit/>
          </a:bodyPr>
          <a:lstStyle/>
          <a:p>
            <a:pPr>
              <a:spcBef>
                <a:spcPct val="50000"/>
              </a:spcBef>
            </a:pPr>
            <a:r>
              <a:rPr lang="en-US" altLang="zh-CN" sz="3200" b="1" dirty="0">
                <a:solidFill>
                  <a:srgbClr val="D46730"/>
                </a:solidFill>
                <a:latin typeface="+mn-ea"/>
              </a:rPr>
              <a:t>“</a:t>
            </a:r>
            <a:r>
              <a:rPr lang="zh-CN" altLang="en-US" sz="3200" b="1" dirty="0">
                <a:solidFill>
                  <a:srgbClr val="D46730"/>
                </a:solidFill>
                <a:latin typeface="+mn-ea"/>
              </a:rPr>
              <a:t>扑向太阳的画家”</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75508" y="952565"/>
            <a:ext cx="9531532" cy="58356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20</a:t>
            </a:r>
            <a:r>
              <a:rPr lang="zh-CN" altLang="en-US" sz="3200" dirty="0">
                <a:latin typeface="等线" panose="02010600030101010101" pitchFamily="2" charset="-122"/>
                <a:ea typeface="等线" panose="02010600030101010101" pitchFamily="2" charset="-122"/>
              </a:rPr>
              <a:t>世纪以来的绘画流派</a:t>
            </a:r>
          </a:p>
        </p:txBody>
      </p:sp>
      <p:sp>
        <p:nvSpPr>
          <p:cNvPr id="5" name="Text Box 8"/>
          <p:cNvSpPr txBox="1">
            <a:spLocks noChangeArrowheads="1"/>
          </p:cNvSpPr>
          <p:nvPr/>
        </p:nvSpPr>
        <p:spPr bwMode="auto">
          <a:xfrm>
            <a:off x="1290433" y="1608236"/>
            <a:ext cx="35052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1</a:t>
            </a:r>
            <a:r>
              <a:rPr lang="zh-CN" altLang="en-US" sz="3200" dirty="0">
                <a:latin typeface="等线" panose="02010600030101010101" pitchFamily="2" charset="-122"/>
                <a:ea typeface="等线" panose="02010600030101010101" pitchFamily="2" charset="-122"/>
              </a:rPr>
              <a:t>）主要变化：</a:t>
            </a:r>
          </a:p>
        </p:txBody>
      </p:sp>
      <p:sp>
        <p:nvSpPr>
          <p:cNvPr id="6" name="Text Box 9"/>
          <p:cNvSpPr txBox="1">
            <a:spLocks noChangeArrowheads="1"/>
          </p:cNvSpPr>
          <p:nvPr/>
        </p:nvSpPr>
        <p:spPr bwMode="auto">
          <a:xfrm>
            <a:off x="2292146" y="2340074"/>
            <a:ext cx="150177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dirty="0">
                <a:latin typeface="等线" panose="02010600030101010101" pitchFamily="2" charset="-122"/>
                <a:ea typeface="等线" panose="02010600030101010101" pitchFamily="2" charset="-122"/>
              </a:rPr>
              <a:t>印象派</a:t>
            </a:r>
          </a:p>
        </p:txBody>
      </p:sp>
      <p:sp>
        <p:nvSpPr>
          <p:cNvPr id="7" name="Line 10"/>
          <p:cNvSpPr>
            <a:spLocks noChangeShapeType="1"/>
          </p:cNvSpPr>
          <p:nvPr/>
        </p:nvSpPr>
        <p:spPr bwMode="auto">
          <a:xfrm>
            <a:off x="3739946" y="2644874"/>
            <a:ext cx="304800" cy="0"/>
          </a:xfrm>
          <a:prstGeom prst="line">
            <a:avLst/>
          </a:prstGeom>
          <a:noFill/>
          <a:ln w="57150">
            <a:solidFill>
              <a:srgbClr val="D4673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latin typeface="+mn-ea"/>
            </a:endParaRPr>
          </a:p>
        </p:txBody>
      </p:sp>
      <p:sp>
        <p:nvSpPr>
          <p:cNvPr id="8" name="Text Box 11"/>
          <p:cNvSpPr txBox="1">
            <a:spLocks noChangeArrowheads="1"/>
          </p:cNvSpPr>
          <p:nvPr/>
        </p:nvSpPr>
        <p:spPr bwMode="auto">
          <a:xfrm>
            <a:off x="4044746" y="2340074"/>
            <a:ext cx="1905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dirty="0">
                <a:latin typeface="等线" panose="02010600030101010101" pitchFamily="2" charset="-122"/>
                <a:ea typeface="等线" panose="02010600030101010101" pitchFamily="2" charset="-122"/>
              </a:rPr>
              <a:t>新印象派</a:t>
            </a:r>
          </a:p>
        </p:txBody>
      </p:sp>
      <p:sp>
        <p:nvSpPr>
          <p:cNvPr id="9" name="Text Box 12"/>
          <p:cNvSpPr txBox="1">
            <a:spLocks noChangeArrowheads="1"/>
          </p:cNvSpPr>
          <p:nvPr/>
        </p:nvSpPr>
        <p:spPr bwMode="auto">
          <a:xfrm>
            <a:off x="6102146" y="2340074"/>
            <a:ext cx="1905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dirty="0">
                <a:latin typeface="等线" panose="02010600030101010101" pitchFamily="2" charset="-122"/>
                <a:ea typeface="等线" panose="02010600030101010101" pitchFamily="2" charset="-122"/>
              </a:rPr>
              <a:t>后印象派</a:t>
            </a:r>
          </a:p>
        </p:txBody>
      </p:sp>
      <p:sp>
        <p:nvSpPr>
          <p:cNvPr id="10" name="Line 13"/>
          <p:cNvSpPr>
            <a:spLocks noChangeShapeType="1"/>
          </p:cNvSpPr>
          <p:nvPr/>
        </p:nvSpPr>
        <p:spPr bwMode="auto">
          <a:xfrm>
            <a:off x="5873546" y="2644874"/>
            <a:ext cx="304800" cy="0"/>
          </a:xfrm>
          <a:prstGeom prst="line">
            <a:avLst/>
          </a:prstGeom>
          <a:noFill/>
          <a:ln w="57150">
            <a:solidFill>
              <a:srgbClr val="D4673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latin typeface="+mn-ea"/>
            </a:endParaRPr>
          </a:p>
        </p:txBody>
      </p:sp>
      <p:sp>
        <p:nvSpPr>
          <p:cNvPr id="11" name="Line 14"/>
          <p:cNvSpPr>
            <a:spLocks noChangeShapeType="1"/>
          </p:cNvSpPr>
          <p:nvPr/>
        </p:nvSpPr>
        <p:spPr bwMode="auto">
          <a:xfrm>
            <a:off x="7930946" y="2648874"/>
            <a:ext cx="304800" cy="0"/>
          </a:xfrm>
          <a:prstGeom prst="line">
            <a:avLst/>
          </a:prstGeom>
          <a:noFill/>
          <a:ln w="57150">
            <a:solidFill>
              <a:srgbClr val="D4673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latin typeface="+mn-ea"/>
            </a:endParaRPr>
          </a:p>
        </p:txBody>
      </p:sp>
      <p:sp>
        <p:nvSpPr>
          <p:cNvPr id="12" name="Text Box 15"/>
          <p:cNvSpPr txBox="1">
            <a:spLocks noChangeArrowheads="1"/>
          </p:cNvSpPr>
          <p:nvPr/>
        </p:nvSpPr>
        <p:spPr bwMode="auto">
          <a:xfrm>
            <a:off x="8235746" y="2340074"/>
            <a:ext cx="169227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dirty="0">
                <a:latin typeface="等线" panose="02010600030101010101" pitchFamily="2" charset="-122"/>
                <a:ea typeface="等线" panose="02010600030101010101" pitchFamily="2" charset="-122"/>
              </a:rPr>
              <a:t>现代派</a:t>
            </a:r>
          </a:p>
        </p:txBody>
      </p:sp>
      <p:sp>
        <p:nvSpPr>
          <p:cNvPr id="13" name="左大括号 12"/>
          <p:cNvSpPr/>
          <p:nvPr/>
        </p:nvSpPr>
        <p:spPr>
          <a:xfrm rot="16200000">
            <a:off x="4914799" y="278394"/>
            <a:ext cx="336229" cy="5505246"/>
          </a:xfrm>
          <a:prstGeom prst="leftBrace">
            <a:avLst/>
          </a:prstGeom>
          <a:ln>
            <a:solidFill>
              <a:srgbClr val="D4673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文本框 13"/>
          <p:cNvSpPr txBox="1"/>
          <p:nvPr/>
        </p:nvSpPr>
        <p:spPr>
          <a:xfrm>
            <a:off x="4647330" y="3189705"/>
            <a:ext cx="929640" cy="523220"/>
          </a:xfrm>
          <a:prstGeom prst="rect">
            <a:avLst/>
          </a:prstGeom>
          <a:noFill/>
        </p:spPr>
        <p:txBody>
          <a:bodyPr wrap="square" rtlCol="0">
            <a:spAutoFit/>
          </a:bodyPr>
          <a:lstStyle/>
          <a:p>
            <a:r>
              <a:rPr lang="zh-CN" altLang="en-US" sz="2800" b="1" dirty="0"/>
              <a:t>过渡</a:t>
            </a:r>
          </a:p>
        </p:txBody>
      </p:sp>
      <p:sp>
        <p:nvSpPr>
          <p:cNvPr id="15" name="Text Box 8"/>
          <p:cNvSpPr txBox="1">
            <a:spLocks noChangeArrowheads="1"/>
          </p:cNvSpPr>
          <p:nvPr/>
        </p:nvSpPr>
        <p:spPr bwMode="auto">
          <a:xfrm>
            <a:off x="1290433" y="3850693"/>
            <a:ext cx="35052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）代表画家：</a:t>
            </a:r>
          </a:p>
        </p:txBody>
      </p:sp>
      <p:sp>
        <p:nvSpPr>
          <p:cNvPr id="16" name="Rectangle 17"/>
          <p:cNvSpPr>
            <a:spLocks noChangeArrowheads="1"/>
          </p:cNvSpPr>
          <p:nvPr/>
        </p:nvSpPr>
        <p:spPr bwMode="auto">
          <a:xfrm>
            <a:off x="4527505" y="3883787"/>
            <a:ext cx="531329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3200" dirty="0">
                <a:latin typeface="等线" panose="02010600030101010101" pitchFamily="2" charset="-122"/>
                <a:ea typeface="等线" panose="02010600030101010101" pitchFamily="2" charset="-122"/>
              </a:rPr>
              <a:t>塞尚（法，后印象派代表）</a:t>
            </a:r>
          </a:p>
        </p:txBody>
      </p:sp>
      <p:sp>
        <p:nvSpPr>
          <p:cNvPr id="17" name="AutoShape 18"/>
          <p:cNvSpPr/>
          <p:nvPr/>
        </p:nvSpPr>
        <p:spPr bwMode="auto">
          <a:xfrm>
            <a:off x="4352880" y="4188587"/>
            <a:ext cx="152400" cy="1752600"/>
          </a:xfrm>
          <a:prstGeom prst="leftBrace">
            <a:avLst>
              <a:gd name="adj1" fmla="val 95833"/>
              <a:gd name="adj2" fmla="val 50000"/>
            </a:avLst>
          </a:prstGeom>
          <a:noFill/>
          <a:ln w="38100">
            <a:solidFill>
              <a:srgbClr val="D4673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mn-ea"/>
            </a:endParaRPr>
          </a:p>
        </p:txBody>
      </p:sp>
      <p:sp>
        <p:nvSpPr>
          <p:cNvPr id="18" name="Rectangle 32"/>
          <p:cNvSpPr>
            <a:spLocks noChangeArrowheads="1"/>
          </p:cNvSpPr>
          <p:nvPr/>
        </p:nvSpPr>
        <p:spPr bwMode="auto">
          <a:xfrm>
            <a:off x="4505280" y="4417187"/>
            <a:ext cx="2514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dirty="0">
                <a:latin typeface="等线" panose="02010600030101010101" pitchFamily="2" charset="-122"/>
                <a:ea typeface="等线" panose="02010600030101010101" pitchFamily="2" charset="-122"/>
              </a:rPr>
              <a:t>高更（法）</a:t>
            </a:r>
          </a:p>
        </p:txBody>
      </p:sp>
      <p:sp>
        <p:nvSpPr>
          <p:cNvPr id="19" name="Rectangle 33"/>
          <p:cNvSpPr>
            <a:spLocks noChangeArrowheads="1"/>
          </p:cNvSpPr>
          <p:nvPr/>
        </p:nvSpPr>
        <p:spPr bwMode="auto">
          <a:xfrm>
            <a:off x="4516393" y="4950587"/>
            <a:ext cx="2960687"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dirty="0">
                <a:latin typeface="等线" panose="02010600030101010101" pitchFamily="2" charset="-122"/>
                <a:ea typeface="等线" panose="02010600030101010101" pitchFamily="2" charset="-122"/>
              </a:rPr>
              <a:t>凡</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高（荷兰）</a:t>
            </a:r>
          </a:p>
        </p:txBody>
      </p:sp>
      <p:sp>
        <p:nvSpPr>
          <p:cNvPr id="20" name="Text Box 34"/>
          <p:cNvSpPr txBox="1">
            <a:spLocks noChangeArrowheads="1"/>
          </p:cNvSpPr>
          <p:nvPr/>
        </p:nvSpPr>
        <p:spPr bwMode="auto">
          <a:xfrm>
            <a:off x="4489405" y="5483987"/>
            <a:ext cx="5607431"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3200" dirty="0">
                <a:latin typeface="等线" panose="02010600030101010101" pitchFamily="2" charset="-122"/>
                <a:ea typeface="等线" panose="02010600030101010101" pitchFamily="2" charset="-122"/>
              </a:rPr>
              <a:t>毕加索（西班牙，现代派代表）</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500"/>
                                        <p:tgtEl>
                                          <p:spTgt spid="1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14" grpId="0"/>
      <p:bldP spid="15" grpId="0" bldLvl="0" animBg="1"/>
      <p:bldP spid="16" grpId="0" bldLvl="0" animBg="1"/>
      <p:bldP spid="17" grpId="0" bldLvl="0" animBg="1"/>
      <p:bldP spid="18" grpId="0" bldLvl="0" animBg="1"/>
      <p:bldP spid="19" grpId="0" bldLvl="0" animBg="1"/>
      <p:bldP spid="20"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295068"/>
            <a:ext cx="5347063"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一、</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世纪以来的音乐</a:t>
            </a:r>
          </a:p>
        </p:txBody>
      </p:sp>
      <p:sp>
        <p:nvSpPr>
          <p:cNvPr id="3" name="文本框 2"/>
          <p:cNvSpPr txBox="1"/>
          <p:nvPr/>
        </p:nvSpPr>
        <p:spPr>
          <a:xfrm>
            <a:off x="1188720" y="1049384"/>
            <a:ext cx="7528560" cy="58477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3.</a:t>
            </a:r>
            <a:r>
              <a:rPr lang="zh-CN" altLang="en-US" sz="3200" dirty="0">
                <a:latin typeface="等线" panose="02010600030101010101" pitchFamily="2" charset="-122"/>
                <a:ea typeface="等线" panose="02010600030101010101" pitchFamily="2" charset="-122"/>
              </a:rPr>
              <a:t>现代音乐</a:t>
            </a:r>
            <a:r>
              <a:rPr lang="en-US" altLang="zh-CN" sz="3200" dirty="0">
                <a:latin typeface="等线" panose="02010600030101010101" pitchFamily="2" charset="-122"/>
                <a:ea typeface="等线" panose="02010600030101010101" pitchFamily="2" charset="-122"/>
              </a:rPr>
              <a:t>——20</a:t>
            </a:r>
            <a:r>
              <a:rPr lang="zh-CN" altLang="en-US" sz="3200" dirty="0">
                <a:latin typeface="等线" panose="02010600030101010101" pitchFamily="2" charset="-122"/>
                <a:ea typeface="等线" panose="02010600030101010101" pitchFamily="2" charset="-122"/>
              </a:rPr>
              <a:t>世纪初</a:t>
            </a:r>
          </a:p>
        </p:txBody>
      </p:sp>
      <p:sp>
        <p:nvSpPr>
          <p:cNvPr id="6" name="文本框 5"/>
          <p:cNvSpPr txBox="1"/>
          <p:nvPr/>
        </p:nvSpPr>
        <p:spPr>
          <a:xfrm>
            <a:off x="1637212" y="1803700"/>
            <a:ext cx="7528560"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1</a:t>
            </a:r>
            <a:r>
              <a:rPr lang="zh-CN" altLang="en-US" sz="3200" dirty="0">
                <a:latin typeface="等线" panose="02010600030101010101" pitchFamily="2" charset="-122"/>
                <a:ea typeface="等线" panose="02010600030101010101" pitchFamily="2" charset="-122"/>
              </a:rPr>
              <a:t>）什么样的时代？</a:t>
            </a:r>
          </a:p>
        </p:txBody>
      </p:sp>
      <p:sp>
        <p:nvSpPr>
          <p:cNvPr id="7" name="文本框 6"/>
          <p:cNvSpPr txBox="1"/>
          <p:nvPr/>
        </p:nvSpPr>
        <p:spPr>
          <a:xfrm>
            <a:off x="1637212" y="2558016"/>
            <a:ext cx="7528560"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a:t>
            </a:r>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）什么样的音乐？</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文本框 1"/>
          <p:cNvSpPr txBox="1"/>
          <p:nvPr/>
        </p:nvSpPr>
        <p:spPr>
          <a:xfrm>
            <a:off x="42863" y="36513"/>
            <a:ext cx="5080000" cy="553085"/>
          </a:xfrm>
          <a:prstGeom prst="rect">
            <a:avLst/>
          </a:prstGeom>
          <a:noFill/>
          <a:ln w="9525">
            <a:noFill/>
          </a:ln>
        </p:spPr>
        <p:txBody>
          <a:bodyPr anchor="t">
            <a:spAutoFit/>
          </a:bodyPr>
          <a:lstStyle/>
          <a:p>
            <a:r>
              <a:rPr lang="zh-CN" altLang="zh-CN" sz="3000" b="1">
                <a:latin typeface="黑体" panose="02010609060101010101" pitchFamily="49" charset="-122"/>
                <a:ea typeface="黑体" panose="02010609060101010101" pitchFamily="49" charset="-122"/>
              </a:rPr>
              <a:t>3.探究现代主义美术、音乐</a:t>
            </a:r>
            <a:endParaRPr lang="zh-CN" altLang="en-US" sz="3000" b="1">
              <a:latin typeface="黑体" panose="02010609060101010101" pitchFamily="49" charset="-122"/>
              <a:ea typeface="黑体" panose="02010609060101010101" pitchFamily="49" charset="-122"/>
            </a:endParaRPr>
          </a:p>
        </p:txBody>
      </p:sp>
      <p:sp>
        <p:nvSpPr>
          <p:cNvPr id="18434" name="文本框 2"/>
          <p:cNvSpPr txBox="1"/>
          <p:nvPr/>
        </p:nvSpPr>
        <p:spPr>
          <a:xfrm>
            <a:off x="160338" y="679450"/>
            <a:ext cx="5080000" cy="4707890"/>
          </a:xfrm>
          <a:prstGeom prst="rect">
            <a:avLst/>
          </a:prstGeom>
          <a:noFill/>
          <a:ln w="9525">
            <a:noFill/>
          </a:ln>
        </p:spPr>
        <p:txBody>
          <a:bodyPr anchor="t">
            <a:spAutoFit/>
          </a:bodyPr>
          <a:lstStyle/>
          <a:p>
            <a:pPr indent="133350"/>
            <a:r>
              <a:rPr lang="en-US" sz="3000" b="1">
                <a:latin typeface="宋体" panose="02010600030101010101" pitchFamily="2" charset="-122"/>
                <a:ea typeface="楷体" panose="02010609060101010101" charset="-122"/>
              </a:rPr>
              <a:t> </a:t>
            </a:r>
            <a:endParaRPr lang="zh-CN" altLang="zh-CN" sz="3000" b="1">
              <a:latin typeface="Arial" panose="020B0604020202020204" pitchFamily="34" charset="0"/>
              <a:ea typeface="宋体" panose="02010600030101010101" pitchFamily="2" charset="-122"/>
            </a:endParaRPr>
          </a:p>
          <a:p>
            <a:pPr indent="133350"/>
            <a:r>
              <a:rPr lang="zh-CN" altLang="zh-CN" sz="3000" b="1">
                <a:latin typeface="Arial" panose="020B0604020202020204" pitchFamily="34" charset="0"/>
                <a:ea typeface="宋体" panose="02010600030101010101" pitchFamily="2" charset="-122"/>
              </a:rPr>
              <a:t>（1）历史背景：</a:t>
            </a:r>
          </a:p>
          <a:p>
            <a:pPr indent="133350"/>
            <a:endParaRPr lang="zh-CN" altLang="zh-CN" sz="3000" b="1">
              <a:latin typeface="Arial" panose="020B0604020202020204" pitchFamily="34" charset="0"/>
              <a:ea typeface="宋体" panose="02010600030101010101" pitchFamily="2" charset="-122"/>
            </a:endParaRPr>
          </a:p>
          <a:p>
            <a:pPr indent="133350"/>
            <a:endParaRPr lang="zh-CN" altLang="zh-CN" sz="3000" b="1">
              <a:latin typeface="Arial" panose="020B0604020202020204" pitchFamily="34" charset="0"/>
              <a:ea typeface="宋体" panose="02010600030101010101" pitchFamily="2" charset="-122"/>
            </a:endParaRPr>
          </a:p>
          <a:p>
            <a:pPr indent="133350"/>
            <a:endParaRPr lang="zh-CN" altLang="zh-CN" sz="3000" b="1">
              <a:latin typeface="Arial" panose="020B0604020202020204" pitchFamily="34" charset="0"/>
              <a:ea typeface="宋体" panose="02010600030101010101" pitchFamily="2" charset="-122"/>
            </a:endParaRPr>
          </a:p>
          <a:p>
            <a:pPr indent="133350"/>
            <a:endParaRPr lang="zh-CN" altLang="zh-CN" sz="3000" b="1">
              <a:latin typeface="Arial" panose="020B0604020202020204" pitchFamily="34" charset="0"/>
              <a:ea typeface="宋体" panose="02010600030101010101" pitchFamily="2" charset="-122"/>
            </a:endParaRPr>
          </a:p>
          <a:p>
            <a:pPr indent="133350"/>
            <a:r>
              <a:rPr lang="zh-CN" altLang="zh-CN" sz="3000" b="1">
                <a:latin typeface="Arial" panose="020B0604020202020204" pitchFamily="34" charset="0"/>
                <a:ea typeface="宋体" panose="02010600030101010101" pitchFamily="2" charset="-122"/>
              </a:rPr>
              <a:t>  （2）特征：</a:t>
            </a:r>
          </a:p>
          <a:p>
            <a:pPr indent="133350"/>
            <a:endParaRPr lang="zh-CN" altLang="zh-CN" sz="3000" b="1">
              <a:latin typeface="Arial" panose="020B0604020202020204" pitchFamily="34" charset="0"/>
              <a:ea typeface="宋体" panose="02010600030101010101" pitchFamily="2" charset="-122"/>
            </a:endParaRPr>
          </a:p>
          <a:p>
            <a:pPr indent="133350"/>
            <a:r>
              <a:rPr lang="zh-CN" altLang="zh-CN" sz="3000" b="1">
                <a:latin typeface="Arial" panose="020B0604020202020204" pitchFamily="34" charset="0"/>
                <a:ea typeface="宋体" panose="02010600030101010101" pitchFamily="2" charset="-122"/>
              </a:rPr>
              <a:t>  </a:t>
            </a:r>
          </a:p>
          <a:p>
            <a:pPr indent="133350"/>
            <a:r>
              <a:rPr lang="zh-CN" altLang="zh-CN" sz="3000" b="1">
                <a:latin typeface="Arial" panose="020B0604020202020204" pitchFamily="34" charset="0"/>
                <a:ea typeface="宋体" panose="02010600030101010101" pitchFamily="2" charset="-122"/>
              </a:rPr>
              <a:t> （3）  评价：</a:t>
            </a:r>
            <a:endParaRPr lang="zh-CN" altLang="en-US" sz="3000" b="1">
              <a:latin typeface="Arial" panose="020B0604020202020204" pitchFamily="34" charset="0"/>
              <a:ea typeface="楷体" panose="02010609060101010101" charset="-122"/>
            </a:endParaRPr>
          </a:p>
        </p:txBody>
      </p:sp>
      <p:sp>
        <p:nvSpPr>
          <p:cNvPr id="4" name="文本框 3"/>
          <p:cNvSpPr txBox="1"/>
          <p:nvPr/>
        </p:nvSpPr>
        <p:spPr>
          <a:xfrm>
            <a:off x="160338" y="1676400"/>
            <a:ext cx="11871325" cy="1476375"/>
          </a:xfrm>
          <a:prstGeom prst="rect">
            <a:avLst/>
          </a:prstGeom>
          <a:noFill/>
          <a:ln w="9525">
            <a:noFill/>
          </a:ln>
        </p:spPr>
        <p:txBody>
          <a:bodyPr wrap="square" anchor="t">
            <a:spAutoFit/>
          </a:bodyPr>
          <a:lstStyle/>
          <a:p>
            <a:r>
              <a:rPr lang="zh-CN" altLang="zh-CN" sz="3000" b="1">
                <a:latin typeface="Arial" panose="020B0604020202020204" pitchFamily="34" charset="0"/>
                <a:ea typeface="宋体" panose="02010600030101010101" pitchFamily="2" charset="-122"/>
              </a:rPr>
              <a:t>随着</a:t>
            </a:r>
            <a:r>
              <a:rPr lang="zh-CN" altLang="zh-CN" sz="3000" b="1">
                <a:solidFill>
                  <a:srgbClr val="FF0000"/>
                </a:solidFill>
                <a:latin typeface="Arial" panose="020B0604020202020204" pitchFamily="34" charset="0"/>
                <a:ea typeface="宋体" panose="02010600030101010101" pitchFamily="2" charset="-122"/>
              </a:rPr>
              <a:t>第二次工业革命</a:t>
            </a:r>
            <a:r>
              <a:rPr lang="zh-CN" altLang="zh-CN" sz="3000" b="1">
                <a:latin typeface="Arial" panose="020B0604020202020204" pitchFamily="34" charset="0"/>
                <a:ea typeface="宋体" panose="02010600030101010101" pitchFamily="2" charset="-122"/>
              </a:rPr>
              <a:t>的进行，西方进入</a:t>
            </a:r>
            <a:r>
              <a:rPr lang="zh-CN" altLang="zh-CN" sz="3000" b="1">
                <a:solidFill>
                  <a:srgbClr val="FF0000"/>
                </a:solidFill>
                <a:latin typeface="Arial" panose="020B0604020202020204" pitchFamily="34" charset="0"/>
                <a:ea typeface="宋体" panose="02010600030101010101" pitchFamily="2" charset="-122"/>
              </a:rPr>
              <a:t>垄断资本主义时代</a:t>
            </a:r>
            <a:r>
              <a:rPr lang="zh-CN" altLang="zh-CN" sz="3000" b="1">
                <a:latin typeface="Arial" panose="020B0604020202020204" pitchFamily="34" charset="0"/>
                <a:ea typeface="宋体" panose="02010600030101010101" pitchFamily="2" charset="-122"/>
              </a:rPr>
              <a:t>以后，两次</a:t>
            </a:r>
            <a:r>
              <a:rPr lang="zh-CN" altLang="zh-CN" sz="3000" b="1">
                <a:solidFill>
                  <a:srgbClr val="FF0000"/>
                </a:solidFill>
                <a:latin typeface="Arial" panose="020B0604020202020204" pitchFamily="34" charset="0"/>
                <a:ea typeface="宋体" panose="02010600030101010101" pitchFamily="2" charset="-122"/>
              </a:rPr>
              <a:t>世界大战</a:t>
            </a:r>
            <a:r>
              <a:rPr lang="zh-CN" altLang="zh-CN" sz="3000" b="1">
                <a:latin typeface="Arial" panose="020B0604020202020204" pitchFamily="34" charset="0"/>
                <a:ea typeface="宋体" panose="02010600030101010101" pitchFamily="2" charset="-122"/>
              </a:rPr>
              <a:t>和多次</a:t>
            </a:r>
            <a:r>
              <a:rPr lang="zh-CN" altLang="zh-CN" sz="3000" b="1">
                <a:solidFill>
                  <a:srgbClr val="FF0000"/>
                </a:solidFill>
                <a:latin typeface="Arial" panose="020B0604020202020204" pitchFamily="34" charset="0"/>
                <a:ea typeface="宋体" panose="02010600030101010101" pitchFamily="2" charset="-122"/>
              </a:rPr>
              <a:t>金融危机</a:t>
            </a:r>
            <a:r>
              <a:rPr lang="zh-CN" altLang="zh-CN" sz="3000" b="1">
                <a:latin typeface="Arial" panose="020B0604020202020204" pitchFamily="34" charset="0"/>
                <a:ea typeface="宋体" panose="02010600030101010101" pitchFamily="2" charset="-122"/>
              </a:rPr>
              <a:t>给人们带来了极大灾难痛苦；</a:t>
            </a:r>
            <a:r>
              <a:rPr lang="zh-CN" altLang="zh-CN" sz="3000" b="1">
                <a:solidFill>
                  <a:srgbClr val="FF0000"/>
                </a:solidFill>
                <a:latin typeface="Arial" panose="020B0604020202020204" pitchFamily="34" charset="0"/>
                <a:ea typeface="宋体" panose="02010600030101010101" pitchFamily="2" charset="-122"/>
              </a:rPr>
              <a:t>现代科技</a:t>
            </a:r>
            <a:r>
              <a:rPr lang="zh-CN" altLang="zh-CN" sz="3000" b="1">
                <a:latin typeface="Arial" panose="020B0604020202020204" pitchFamily="34" charset="0"/>
                <a:ea typeface="宋体" panose="02010600030101010101" pitchFamily="2" charset="-122"/>
              </a:rPr>
              <a:t>(摄影技术)以及</a:t>
            </a:r>
            <a:r>
              <a:rPr lang="zh-CN" altLang="zh-CN" sz="3000" b="1">
                <a:solidFill>
                  <a:srgbClr val="FF0000"/>
                </a:solidFill>
                <a:latin typeface="Arial" panose="020B0604020202020204" pitchFamily="34" charset="0"/>
                <a:ea typeface="宋体" panose="02010600030101010101" pitchFamily="2" charset="-122"/>
              </a:rPr>
              <a:t>近代哲学和社会思想</a:t>
            </a:r>
            <a:r>
              <a:rPr lang="zh-CN" altLang="zh-CN" sz="3000" b="1">
                <a:latin typeface="Arial" panose="020B0604020202020204" pitchFamily="34" charset="0"/>
                <a:ea typeface="宋体" panose="02010600030101010101" pitchFamily="2" charset="-122"/>
              </a:rPr>
              <a:t>也影响着艺术家们的创作观念。</a:t>
            </a:r>
          </a:p>
        </p:txBody>
      </p:sp>
      <p:sp>
        <p:nvSpPr>
          <p:cNvPr id="5" name="文本框 4"/>
          <p:cNvSpPr txBox="1"/>
          <p:nvPr/>
        </p:nvSpPr>
        <p:spPr>
          <a:xfrm>
            <a:off x="160338" y="4027488"/>
            <a:ext cx="9637712" cy="553085"/>
          </a:xfrm>
          <a:prstGeom prst="rect">
            <a:avLst/>
          </a:prstGeom>
          <a:noFill/>
          <a:ln w="9525">
            <a:noFill/>
          </a:ln>
        </p:spPr>
        <p:txBody>
          <a:bodyPr wrap="square" anchor="t">
            <a:spAutoFit/>
          </a:bodyPr>
          <a:lstStyle/>
          <a:p>
            <a:r>
              <a:rPr lang="zh-CN" altLang="zh-CN" sz="3000" b="1">
                <a:solidFill>
                  <a:srgbClr val="FF0000"/>
                </a:solidFill>
                <a:latin typeface="Arial" panose="020B0604020202020204" pitchFamily="34" charset="0"/>
                <a:ea typeface="宋体" panose="02010600030101010101" pitchFamily="2" charset="-122"/>
              </a:rPr>
              <a:t>夸张</a:t>
            </a:r>
            <a:r>
              <a:rPr lang="zh-CN" altLang="zh-CN" sz="3000" b="1">
                <a:latin typeface="Arial" panose="020B0604020202020204" pitchFamily="34" charset="0"/>
                <a:ea typeface="宋体" panose="02010600030101010101" pitchFamily="2" charset="-122"/>
              </a:rPr>
              <a:t>、</a:t>
            </a:r>
            <a:r>
              <a:rPr lang="zh-CN" altLang="zh-CN" sz="3000" b="1">
                <a:solidFill>
                  <a:srgbClr val="FF0000"/>
                </a:solidFill>
                <a:latin typeface="Arial" panose="020B0604020202020204" pitchFamily="34" charset="0"/>
                <a:ea typeface="宋体" panose="02010600030101010101" pitchFamily="2" charset="-122"/>
              </a:rPr>
              <a:t>抽象</a:t>
            </a:r>
            <a:r>
              <a:rPr lang="zh-CN" altLang="zh-CN" sz="3000" b="1">
                <a:latin typeface="Arial" panose="020B0604020202020204" pitchFamily="34" charset="0"/>
                <a:ea typeface="宋体" panose="02010600030101010101" pitchFamily="2" charset="-122"/>
              </a:rPr>
              <a:t>，重视艺术家的</a:t>
            </a:r>
            <a:r>
              <a:rPr lang="zh-CN" altLang="zh-CN" sz="3000" b="1">
                <a:solidFill>
                  <a:srgbClr val="FF0000"/>
                </a:solidFill>
                <a:latin typeface="Arial" panose="020B0604020202020204" pitchFamily="34" charset="0"/>
                <a:ea typeface="宋体" panose="02010600030101010101" pitchFamily="2" charset="-122"/>
              </a:rPr>
              <a:t>主观感受</a:t>
            </a:r>
            <a:endParaRPr lang="zh-CN" altLang="en-US" sz="3000" b="1">
              <a:solidFill>
                <a:srgbClr val="FF0000"/>
              </a:solidFill>
              <a:latin typeface="Arial" panose="020B0604020202020204" pitchFamily="34" charset="0"/>
              <a:ea typeface="宋体" panose="02010600030101010101" pitchFamily="2" charset="-122"/>
            </a:endParaRPr>
          </a:p>
        </p:txBody>
      </p:sp>
      <p:sp>
        <p:nvSpPr>
          <p:cNvPr id="6" name="文本框 5"/>
          <p:cNvSpPr txBox="1"/>
          <p:nvPr/>
        </p:nvSpPr>
        <p:spPr>
          <a:xfrm>
            <a:off x="333375" y="5253038"/>
            <a:ext cx="10972800" cy="1476375"/>
          </a:xfrm>
          <a:prstGeom prst="rect">
            <a:avLst/>
          </a:prstGeom>
          <a:noFill/>
          <a:ln w="9525">
            <a:noFill/>
          </a:ln>
        </p:spPr>
        <p:txBody>
          <a:bodyPr wrap="square" anchor="t">
            <a:spAutoFit/>
          </a:bodyPr>
          <a:lstStyle/>
          <a:p>
            <a:r>
              <a:rPr lang="zh-CN" altLang="zh-CN" sz="3000" b="1">
                <a:solidFill>
                  <a:srgbClr val="FF0000"/>
                </a:solidFill>
                <a:latin typeface="Arial" panose="020B0604020202020204" pitchFamily="34" charset="0"/>
                <a:ea typeface="宋体" panose="02010600030101010101" pitchFamily="2" charset="-122"/>
              </a:rPr>
              <a:t>对艺术品的评价</a:t>
            </a:r>
            <a:r>
              <a:rPr lang="zh-CN" altLang="zh-CN" sz="3000" b="1">
                <a:latin typeface="Arial" panose="020B0604020202020204" pitchFamily="34" charset="0"/>
                <a:ea typeface="宋体" panose="02010600030101010101" pitchFamily="2" charset="-122"/>
              </a:rPr>
              <a:t>不存在永恒不变的单一标准，</a:t>
            </a:r>
            <a:r>
              <a:rPr lang="zh-CN" altLang="zh-CN" sz="3000" b="1">
                <a:solidFill>
                  <a:srgbClr val="FF0000"/>
                </a:solidFill>
                <a:latin typeface="Arial" panose="020B0604020202020204" pitchFamily="34" charset="0"/>
                <a:ea typeface="宋体" panose="02010600030101010101" pitchFamily="2" charset="-122"/>
              </a:rPr>
              <a:t>应结合其时代背景</a:t>
            </a:r>
            <a:r>
              <a:rPr lang="zh-CN" altLang="zh-CN" sz="3000" b="1">
                <a:latin typeface="Arial" panose="020B0604020202020204" pitchFamily="34" charset="0"/>
                <a:ea typeface="宋体" panose="02010600030101010101" pitchFamily="2" charset="-122"/>
              </a:rPr>
              <a:t>和当时人们的</a:t>
            </a:r>
            <a:r>
              <a:rPr lang="zh-CN" altLang="zh-CN" sz="3000" b="1">
                <a:solidFill>
                  <a:srgbClr val="FF0000"/>
                </a:solidFill>
                <a:latin typeface="Arial" panose="020B0604020202020204" pitchFamily="34" charset="0"/>
                <a:ea typeface="宋体" panose="02010600030101010101" pitchFamily="2" charset="-122"/>
              </a:rPr>
              <a:t>精神风貌</a:t>
            </a:r>
            <a:r>
              <a:rPr lang="zh-CN" altLang="zh-CN" sz="3000" b="1">
                <a:latin typeface="Arial" panose="020B0604020202020204" pitchFamily="34" charset="0"/>
                <a:ea typeface="宋体" panose="02010600030101010101" pitchFamily="2" charset="-122"/>
              </a:rPr>
              <a:t>甚至是艺术家们的</a:t>
            </a:r>
            <a:r>
              <a:rPr lang="zh-CN" altLang="zh-CN" sz="3000" b="1">
                <a:solidFill>
                  <a:srgbClr val="FF0000"/>
                </a:solidFill>
                <a:latin typeface="Arial" panose="020B0604020202020204" pitchFamily="34" charset="0"/>
                <a:ea typeface="宋体" panose="02010600030101010101" pitchFamily="2" charset="-122"/>
              </a:rPr>
              <a:t>个人历程</a:t>
            </a:r>
            <a:r>
              <a:rPr lang="zh-CN" altLang="zh-CN" sz="3000" b="1">
                <a:latin typeface="Arial" panose="020B0604020202020204" pitchFamily="34" charset="0"/>
                <a:ea typeface="宋体" panose="02010600030101010101" pitchFamily="2" charset="-122"/>
              </a:rPr>
              <a:t>进行</a:t>
            </a:r>
            <a:r>
              <a:rPr lang="zh-CN" altLang="zh-CN" sz="3000" b="1">
                <a:solidFill>
                  <a:srgbClr val="FF0000"/>
                </a:solidFill>
                <a:latin typeface="Arial" panose="020B0604020202020204" pitchFamily="34" charset="0"/>
                <a:ea typeface="宋体" panose="02010600030101010101" pitchFamily="2" charset="-122"/>
              </a:rPr>
              <a:t>综合分析</a:t>
            </a:r>
            <a:r>
              <a:rPr lang="zh-CN" altLang="zh-CN" sz="3000" b="1">
                <a:latin typeface="Arial" panose="020B0604020202020204" pitchFamily="34" charset="0"/>
                <a:ea typeface="宋体" panose="02010600030101010101" pitchFamily="2" charset="-122"/>
              </a:rPr>
              <a:t>，以便作出</a:t>
            </a:r>
            <a:r>
              <a:rPr lang="zh-CN" altLang="zh-CN" sz="3000" b="1">
                <a:solidFill>
                  <a:srgbClr val="FF0000"/>
                </a:solidFill>
                <a:latin typeface="Arial" panose="020B0604020202020204" pitchFamily="34" charset="0"/>
                <a:ea typeface="宋体" panose="02010600030101010101" pitchFamily="2" charset="-122"/>
              </a:rPr>
              <a:t>客观的评价</a:t>
            </a:r>
            <a:r>
              <a:rPr lang="zh-CN" altLang="zh-CN" sz="3000" b="1">
                <a:latin typeface="Arial" panose="020B0604020202020204" pitchFamily="34" charset="0"/>
                <a:ea typeface="宋体" panose="02010600030101010101" pitchFamily="2" charset="-122"/>
              </a:rPr>
              <a:t>。</a:t>
            </a:r>
            <a:endParaRPr lang="zh-CN" altLang="en-US" sz="3000" b="1">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查看源图像"/>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25771" r="44895"/>
          <a:stretch>
            <a:fillRect/>
          </a:stretch>
        </p:blipFill>
        <p:spPr bwMode="auto">
          <a:xfrm>
            <a:off x="0" y="0"/>
            <a:ext cx="302187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rotWithShape="1">
          <a:blip r:embed="rId3">
            <a:grayscl/>
            <a:extLst>
              <a:ext uri="{28A0092B-C50C-407E-A947-70E740481C1C}">
                <a14:useLocalDpi xmlns:a14="http://schemas.microsoft.com/office/drawing/2010/main" val="0"/>
              </a:ext>
            </a:extLst>
          </a:blip>
          <a:srcRect l="32044" r="33105"/>
          <a:stretch>
            <a:fillRect/>
          </a:stretch>
        </p:blipFill>
        <p:spPr>
          <a:xfrm>
            <a:off x="3021873" y="0"/>
            <a:ext cx="3074127" cy="6858000"/>
          </a:xfrm>
          <a:prstGeom prst="rect">
            <a:avLst/>
          </a:prstGeom>
        </p:spPr>
      </p:pic>
      <p:pic>
        <p:nvPicPr>
          <p:cNvPr id="8" name="图片 7"/>
          <p:cNvPicPr>
            <a:picLocks noChangeAspect="1"/>
          </p:cNvPicPr>
          <p:nvPr/>
        </p:nvPicPr>
        <p:blipFill rotWithShape="1">
          <a:blip r:embed="rId4">
            <a:grayscl/>
            <a:extLst>
              <a:ext uri="{28A0092B-C50C-407E-A947-70E740481C1C}">
                <a14:useLocalDpi xmlns:a14="http://schemas.microsoft.com/office/drawing/2010/main" val="0"/>
              </a:ext>
            </a:extLst>
          </a:blip>
          <a:srcRect l="35429" r="30952"/>
          <a:stretch>
            <a:fillRect/>
          </a:stretch>
        </p:blipFill>
        <p:spPr>
          <a:xfrm>
            <a:off x="6096000" y="0"/>
            <a:ext cx="3074127" cy="6858000"/>
          </a:xfrm>
          <a:prstGeom prst="rect">
            <a:avLst/>
          </a:prstGeom>
        </p:spPr>
      </p:pic>
      <p:pic>
        <p:nvPicPr>
          <p:cNvPr id="10" name="图片 9"/>
          <p:cNvPicPr>
            <a:picLocks noChangeAspect="1"/>
          </p:cNvPicPr>
          <p:nvPr/>
        </p:nvPicPr>
        <p:blipFill rotWithShape="1">
          <a:blip r:embed="rId5">
            <a:grayscl/>
            <a:extLst>
              <a:ext uri="{28A0092B-C50C-407E-A947-70E740481C1C}">
                <a14:useLocalDpi xmlns:a14="http://schemas.microsoft.com/office/drawing/2010/main" val="0"/>
              </a:ext>
            </a:extLst>
          </a:blip>
          <a:srcRect l="42239" r="28525"/>
          <a:stretch>
            <a:fillRect/>
          </a:stretch>
        </p:blipFill>
        <p:spPr>
          <a:xfrm>
            <a:off x="9170127" y="0"/>
            <a:ext cx="3074128" cy="6858000"/>
          </a:xfrm>
          <a:prstGeom prst="rect">
            <a:avLst/>
          </a:prstGeom>
        </p:spPr>
      </p:pic>
      <p:sp>
        <p:nvSpPr>
          <p:cNvPr id="12" name="矩形 11"/>
          <p:cNvSpPr/>
          <p:nvPr/>
        </p:nvSpPr>
        <p:spPr>
          <a:xfrm>
            <a:off x="0" y="4075610"/>
            <a:ext cx="3021872" cy="2782389"/>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dirty="0"/>
              <a:t>偶然音乐</a:t>
            </a:r>
          </a:p>
        </p:txBody>
      </p:sp>
      <p:sp>
        <p:nvSpPr>
          <p:cNvPr id="13" name="矩形 12"/>
          <p:cNvSpPr/>
          <p:nvPr/>
        </p:nvSpPr>
        <p:spPr>
          <a:xfrm>
            <a:off x="3021873" y="4075611"/>
            <a:ext cx="3074126" cy="2782389"/>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dirty="0"/>
              <a:t>新古典主义</a:t>
            </a:r>
          </a:p>
        </p:txBody>
      </p:sp>
      <p:sp>
        <p:nvSpPr>
          <p:cNvPr id="14" name="矩形 13"/>
          <p:cNvSpPr/>
          <p:nvPr/>
        </p:nvSpPr>
        <p:spPr>
          <a:xfrm>
            <a:off x="6096000" y="4075611"/>
            <a:ext cx="3074126" cy="2782389"/>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dirty="0"/>
              <a:t>摇滚乐</a:t>
            </a:r>
          </a:p>
        </p:txBody>
      </p:sp>
      <p:sp>
        <p:nvSpPr>
          <p:cNvPr id="15" name="矩形 14"/>
          <p:cNvSpPr/>
          <p:nvPr/>
        </p:nvSpPr>
        <p:spPr>
          <a:xfrm>
            <a:off x="9170128" y="4075611"/>
            <a:ext cx="3074126" cy="2782389"/>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dirty="0"/>
              <a:t>爵士乐</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365761"/>
            <a:ext cx="5347063"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一、</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世纪以来的音乐</a:t>
            </a:r>
          </a:p>
        </p:txBody>
      </p:sp>
      <p:pic>
        <p:nvPicPr>
          <p:cNvPr id="14" name="Picture 11" descr="beethoven"/>
          <p:cNvPicPr>
            <a:picLocks noChangeAspect="1" noChangeArrowheads="1"/>
          </p:cNvPicPr>
          <p:nvPr/>
        </p:nvPicPr>
        <p:blipFill rotWithShape="1">
          <a:blip r:embed="rId2">
            <a:extLst>
              <a:ext uri="{28A0092B-C50C-407E-A947-70E740481C1C}">
                <a14:useLocalDpi xmlns:a14="http://schemas.microsoft.com/office/drawing/2010/main" val="0"/>
              </a:ext>
            </a:extLst>
          </a:blip>
          <a:srcRect b="15787"/>
          <a:stretch>
            <a:fillRect/>
          </a:stretch>
        </p:blipFill>
        <p:spPr bwMode="auto">
          <a:xfrm>
            <a:off x="4861025" y="2160935"/>
            <a:ext cx="2243137" cy="2280730"/>
          </a:xfrm>
          <a:prstGeom prst="ellipse">
            <a:avLst/>
          </a:prstGeom>
          <a:solidFill>
            <a:srgbClr val="0000FF"/>
          </a:solidFill>
        </p:spPr>
      </p:pic>
      <p:sp>
        <p:nvSpPr>
          <p:cNvPr id="15" name="文本框 14"/>
          <p:cNvSpPr txBox="1"/>
          <p:nvPr/>
        </p:nvSpPr>
        <p:spPr>
          <a:xfrm>
            <a:off x="4749786" y="4421297"/>
            <a:ext cx="2305858" cy="584775"/>
          </a:xfrm>
          <a:prstGeom prst="rect">
            <a:avLst/>
          </a:prstGeom>
          <a:noFill/>
        </p:spPr>
        <p:txBody>
          <a:bodyPr wrap="square" rtlCol="0">
            <a:spAutoFit/>
          </a:bodyPr>
          <a:lstStyle/>
          <a:p>
            <a:r>
              <a:rPr lang="zh-CN" altLang="en-US" sz="3200" dirty="0">
                <a:latin typeface="微软雅黑" panose="020B0503020204020204" pitchFamily="34" charset="-122"/>
                <a:ea typeface="微软雅黑" panose="020B0503020204020204" pitchFamily="34" charset="-122"/>
              </a:rPr>
              <a:t>乐圣贝多芬</a:t>
            </a:r>
          </a:p>
        </p:txBody>
      </p:sp>
      <p:pic>
        <p:nvPicPr>
          <p:cNvPr id="16" name="Picture 14" descr="Haydn"/>
          <p:cNvPicPr>
            <a:picLocks noChangeAspect="1" noChangeArrowheads="1"/>
          </p:cNvPicPr>
          <p:nvPr/>
        </p:nvPicPr>
        <p:blipFill rotWithShape="1">
          <a:blip r:embed="rId3">
            <a:extLst>
              <a:ext uri="{28A0092B-C50C-407E-A947-70E740481C1C}">
                <a14:useLocalDpi xmlns:a14="http://schemas.microsoft.com/office/drawing/2010/main" val="0"/>
              </a:ext>
            </a:extLst>
          </a:blip>
          <a:srcRect b="21451"/>
          <a:stretch>
            <a:fillRect/>
          </a:stretch>
        </p:blipFill>
        <p:spPr bwMode="auto">
          <a:xfrm>
            <a:off x="1809384" y="1301926"/>
            <a:ext cx="1787461" cy="1793896"/>
          </a:xfrm>
          <a:prstGeom prst="ellipse">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968136" y="3095822"/>
            <a:ext cx="3275202" cy="584775"/>
          </a:xfrm>
          <a:prstGeom prst="rect">
            <a:avLst/>
          </a:prstGeom>
          <a:noFill/>
        </p:spPr>
        <p:txBody>
          <a:bodyPr wrap="square" rtlCol="0">
            <a:spAutoFit/>
          </a:bodyPr>
          <a:lstStyle/>
          <a:p>
            <a:r>
              <a:rPr lang="zh-CN" altLang="en-US" sz="3200" dirty="0">
                <a:latin typeface="微软雅黑" panose="020B0503020204020204" pitchFamily="34" charset="-122"/>
                <a:ea typeface="微软雅黑" panose="020B0503020204020204" pitchFamily="34" charset="-122"/>
              </a:rPr>
              <a:t>交响乐之父海顿</a:t>
            </a:r>
          </a:p>
        </p:txBody>
      </p:sp>
      <p:pic>
        <p:nvPicPr>
          <p:cNvPr id="18" name="Picture 17"/>
          <p:cNvPicPr>
            <a:picLocks noChangeAspect="1" noChangeArrowheads="1"/>
          </p:cNvPicPr>
          <p:nvPr/>
        </p:nvPicPr>
        <p:blipFill rotWithShape="1">
          <a:blip r:embed="rId4">
            <a:extLst>
              <a:ext uri="{28A0092B-C50C-407E-A947-70E740481C1C}">
                <a14:useLocalDpi xmlns:a14="http://schemas.microsoft.com/office/drawing/2010/main" val="0"/>
              </a:ext>
            </a:extLst>
          </a:blip>
          <a:srcRect b="16548"/>
          <a:stretch>
            <a:fillRect/>
          </a:stretch>
        </p:blipFill>
        <p:spPr bwMode="auto">
          <a:xfrm flipH="1">
            <a:off x="1758516" y="4135313"/>
            <a:ext cx="1814512" cy="1762027"/>
          </a:xfrm>
          <a:prstGeom prst="ellips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文本框 18"/>
          <p:cNvSpPr txBox="1"/>
          <p:nvPr/>
        </p:nvSpPr>
        <p:spPr>
          <a:xfrm>
            <a:off x="1196538" y="5825884"/>
            <a:ext cx="3046800" cy="584775"/>
          </a:xfrm>
          <a:prstGeom prst="rect">
            <a:avLst/>
          </a:prstGeom>
          <a:noFill/>
        </p:spPr>
        <p:txBody>
          <a:bodyPr wrap="square" rtlCol="0">
            <a:spAutoFit/>
          </a:bodyPr>
          <a:lstStyle/>
          <a:p>
            <a:r>
              <a:rPr lang="zh-CN" altLang="en-US" sz="3200" dirty="0">
                <a:latin typeface="微软雅黑" panose="020B0503020204020204" pitchFamily="34" charset="-122"/>
                <a:ea typeface="微软雅黑" panose="020B0503020204020204" pitchFamily="34" charset="-122"/>
              </a:rPr>
              <a:t>音乐天才莫扎特</a:t>
            </a:r>
          </a:p>
        </p:txBody>
      </p:sp>
      <p:pic>
        <p:nvPicPr>
          <p:cNvPr id="20" name="Picture 21" descr="_sml200813112200411456076173135364_small"/>
          <p:cNvPicPr>
            <a:picLocks noChangeAspect="1" noChangeArrowheads="1"/>
          </p:cNvPicPr>
          <p:nvPr/>
        </p:nvPicPr>
        <p:blipFill rotWithShape="1">
          <a:blip r:embed="rId5">
            <a:extLst>
              <a:ext uri="{28A0092B-C50C-407E-A947-70E740481C1C}">
                <a14:useLocalDpi xmlns:a14="http://schemas.microsoft.com/office/drawing/2010/main" val="0"/>
              </a:ext>
            </a:extLst>
          </a:blip>
          <a:srcRect b="23879"/>
          <a:stretch>
            <a:fillRect/>
          </a:stretch>
        </p:blipFill>
        <p:spPr bwMode="auto">
          <a:xfrm flipH="1">
            <a:off x="8908989" y="2366532"/>
            <a:ext cx="1970088" cy="1914144"/>
          </a:xfrm>
          <a:prstGeom prst="ellipse">
            <a:avLst/>
          </a:prstGeom>
          <a:noFill/>
          <a:extLst>
            <a:ext uri="{909E8E84-426E-40DD-AFC4-6F175D3DCCD1}">
              <a14:hiddenFill xmlns:a14="http://schemas.microsoft.com/office/drawing/2010/main">
                <a:solidFill>
                  <a:srgbClr val="FFFFFF"/>
                </a:solidFill>
              </a14:hiddenFill>
            </a:ext>
          </a:extLst>
        </p:spPr>
      </p:pic>
      <p:sp>
        <p:nvSpPr>
          <p:cNvPr id="21" name="文本框 20"/>
          <p:cNvSpPr txBox="1"/>
          <p:nvPr/>
        </p:nvSpPr>
        <p:spPr>
          <a:xfrm>
            <a:off x="8310273" y="4421296"/>
            <a:ext cx="3167520" cy="584775"/>
          </a:xfrm>
          <a:prstGeom prst="rect">
            <a:avLst/>
          </a:prstGeom>
          <a:noFill/>
        </p:spPr>
        <p:txBody>
          <a:bodyPr wrap="square" rtlCol="0">
            <a:spAutoFit/>
          </a:bodyPr>
          <a:lstStyle/>
          <a:p>
            <a:r>
              <a:rPr lang="zh-CN" altLang="en-US" sz="3200" dirty="0">
                <a:latin typeface="微软雅黑" panose="020B0503020204020204" pitchFamily="34" charset="-122"/>
                <a:ea typeface="微软雅黑" panose="020B0503020204020204" pitchFamily="34" charset="-122"/>
              </a:rPr>
              <a:t>浪漫大师舒伯特</a:t>
            </a:r>
          </a:p>
        </p:txBody>
      </p:sp>
      <p:sp>
        <p:nvSpPr>
          <p:cNvPr id="22" name="椭圆 21"/>
          <p:cNvSpPr/>
          <p:nvPr/>
        </p:nvSpPr>
        <p:spPr>
          <a:xfrm>
            <a:off x="308283" y="1031095"/>
            <a:ext cx="7181088" cy="5622254"/>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463628" y="869470"/>
            <a:ext cx="7181088" cy="5622254"/>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720302" y="520512"/>
            <a:ext cx="4754880" cy="2646878"/>
          </a:xfrm>
          <a:prstGeom prst="rect">
            <a:avLst/>
          </a:prstGeom>
          <a:noFill/>
        </p:spPr>
        <p:txBody>
          <a:bodyPr wrap="square" rtlCol="0">
            <a:spAutoFit/>
          </a:bodyPr>
          <a:lstStyle/>
          <a:p>
            <a:r>
              <a:rPr lang="en-US" altLang="zh-CN" sz="16600" dirty="0">
                <a:solidFill>
                  <a:srgbClr val="D46730"/>
                </a:solidFill>
              </a:rPr>
              <a:t>4’33”</a:t>
            </a:r>
            <a:endParaRPr lang="zh-CN" altLang="en-US" sz="16600" dirty="0">
              <a:solidFill>
                <a:srgbClr val="D46730"/>
              </a:solidFill>
            </a:endParaRPr>
          </a:p>
        </p:txBody>
      </p:sp>
      <p:sp>
        <p:nvSpPr>
          <p:cNvPr id="3" name="文本框 2"/>
          <p:cNvSpPr txBox="1"/>
          <p:nvPr/>
        </p:nvSpPr>
        <p:spPr>
          <a:xfrm>
            <a:off x="3601430" y="2905780"/>
            <a:ext cx="4675632" cy="523220"/>
          </a:xfrm>
          <a:prstGeom prst="rect">
            <a:avLst/>
          </a:prstGeom>
          <a:noFill/>
        </p:spPr>
        <p:txBody>
          <a:bodyPr wrap="square" rtlCol="0">
            <a:spAutoFit/>
          </a:bodyPr>
          <a:lstStyle/>
          <a:p>
            <a:pPr algn="ctr"/>
            <a:r>
              <a:rPr lang="zh-CN" altLang="en-US" sz="2800" dirty="0">
                <a:solidFill>
                  <a:srgbClr val="D46730"/>
                </a:solidFill>
                <a:latin typeface="微软雅黑" panose="020B0503020204020204" pitchFamily="34" charset="-122"/>
                <a:ea typeface="微软雅黑" panose="020B0503020204020204" pitchFamily="34" charset="-122"/>
              </a:rPr>
              <a:t>偶然音乐丨约翰</a:t>
            </a:r>
            <a:r>
              <a:rPr lang="en-US" altLang="zh-CN" sz="2800" dirty="0">
                <a:solidFill>
                  <a:srgbClr val="D46730"/>
                </a:solidFill>
                <a:latin typeface="微软雅黑" panose="020B0503020204020204" pitchFamily="34" charset="-122"/>
                <a:ea typeface="微软雅黑" panose="020B0503020204020204" pitchFamily="34" charset="-122"/>
              </a:rPr>
              <a:t>·</a:t>
            </a:r>
            <a:r>
              <a:rPr lang="zh-CN" altLang="en-US" sz="2800" dirty="0">
                <a:solidFill>
                  <a:srgbClr val="D46730"/>
                </a:solidFill>
                <a:latin typeface="微软雅黑" panose="020B0503020204020204" pitchFamily="34" charset="-122"/>
                <a:ea typeface="微软雅黑" panose="020B0503020204020204" pitchFamily="34" charset="-122"/>
              </a:rPr>
              <a:t>凯奇作品</a:t>
            </a:r>
          </a:p>
        </p:txBody>
      </p:sp>
      <p:sp>
        <p:nvSpPr>
          <p:cNvPr id="4" name="文本框 3"/>
          <p:cNvSpPr txBox="1"/>
          <p:nvPr/>
        </p:nvSpPr>
        <p:spPr>
          <a:xfrm>
            <a:off x="670559" y="3803823"/>
            <a:ext cx="11016344" cy="1815882"/>
          </a:xfrm>
          <a:prstGeom prst="rect">
            <a:avLst/>
          </a:prstGeom>
          <a:noFill/>
        </p:spPr>
        <p:txBody>
          <a:bodyPr wrap="square" rtlCol="0">
            <a:spAutoFit/>
          </a:bodyPr>
          <a:lstStyle/>
          <a:p>
            <a:r>
              <a:rPr lang="en-US" altLang="zh-CN" sz="2800" dirty="0">
                <a:latin typeface="仿宋" panose="02010609060101010101" charset="-122"/>
                <a:ea typeface="仿宋" panose="02010609060101010101" charset="-122"/>
              </a:rPr>
              <a:t>	</a:t>
            </a:r>
            <a:r>
              <a:rPr lang="zh-CN" altLang="en-US" sz="2800" dirty="0">
                <a:latin typeface="仿宋" panose="02010609060101010101" charset="-122"/>
                <a:ea typeface="仿宋" panose="02010609060101010101" charset="-122"/>
              </a:rPr>
              <a:t>作曲家约翰</a:t>
            </a:r>
            <a:r>
              <a:rPr lang="en-US" altLang="zh-CN" sz="2800" dirty="0">
                <a:latin typeface="仿宋" panose="02010609060101010101" charset="-122"/>
                <a:ea typeface="仿宋" panose="02010609060101010101" charset="-122"/>
              </a:rPr>
              <a:t>·</a:t>
            </a:r>
            <a:r>
              <a:rPr lang="zh-CN" altLang="en-US" sz="2800" dirty="0">
                <a:latin typeface="仿宋" panose="02010609060101010101" charset="-122"/>
                <a:ea typeface="仿宋" panose="02010609060101010101" charset="-122"/>
              </a:rPr>
              <a:t>凯奇请钢琴家上台在钢琴前坐下。观众们坐在灯光下安静地等着。</a:t>
            </a:r>
            <a:r>
              <a:rPr lang="en-US" altLang="zh-CN" sz="2800" dirty="0">
                <a:latin typeface="仿宋" panose="02010609060101010101" charset="-122"/>
                <a:ea typeface="仿宋" panose="02010609060101010101" charset="-122"/>
              </a:rPr>
              <a:t>1</a:t>
            </a:r>
            <a:r>
              <a:rPr lang="zh-CN" altLang="en-US" sz="2800" dirty="0">
                <a:latin typeface="仿宋" panose="02010609060101010101" charset="-122"/>
                <a:ea typeface="仿宋" panose="02010609060101010101" charset="-122"/>
              </a:rPr>
              <a:t>分钟，没有动静，</a:t>
            </a:r>
            <a:r>
              <a:rPr lang="en-US" altLang="zh-CN" sz="2800" dirty="0">
                <a:latin typeface="仿宋" panose="02010609060101010101" charset="-122"/>
                <a:ea typeface="仿宋" panose="02010609060101010101" charset="-122"/>
              </a:rPr>
              <a:t>2</a:t>
            </a:r>
            <a:r>
              <a:rPr lang="zh-CN" altLang="en-US" sz="2800" dirty="0">
                <a:latin typeface="仿宋" panose="02010609060101010101" charset="-122"/>
                <a:ea typeface="仿宋" panose="02010609060101010101" charset="-122"/>
              </a:rPr>
              <a:t>分钟没有动静，</a:t>
            </a:r>
            <a:r>
              <a:rPr lang="en-US" altLang="zh-CN" sz="2800" dirty="0">
                <a:latin typeface="仿宋" panose="02010609060101010101" charset="-122"/>
                <a:ea typeface="仿宋" panose="02010609060101010101" charset="-122"/>
              </a:rPr>
              <a:t>3</a:t>
            </a:r>
            <a:r>
              <a:rPr lang="zh-CN" altLang="en-US" sz="2800" dirty="0">
                <a:latin typeface="仿宋" panose="02010609060101010101" charset="-122"/>
                <a:ea typeface="仿宋" panose="02010609060101010101" charset="-122"/>
              </a:rPr>
              <a:t>分钟，人们开始骚动，左顾右盼，想知道到底怎么了，到了</a:t>
            </a:r>
            <a:r>
              <a:rPr lang="en-US" altLang="zh-CN" sz="2800" dirty="0">
                <a:latin typeface="仿宋" panose="02010609060101010101" charset="-122"/>
                <a:ea typeface="仿宋" panose="02010609060101010101" charset="-122"/>
              </a:rPr>
              <a:t>4</a:t>
            </a:r>
            <a:r>
              <a:rPr lang="zh-CN" altLang="en-US" sz="2800" dirty="0">
                <a:latin typeface="仿宋" panose="02010609060101010101" charset="-122"/>
                <a:ea typeface="仿宋" panose="02010609060101010101" charset="-122"/>
              </a:rPr>
              <a:t>分</a:t>
            </a:r>
            <a:r>
              <a:rPr lang="en-US" altLang="zh-CN" sz="2800" dirty="0">
                <a:latin typeface="仿宋" panose="02010609060101010101" charset="-122"/>
                <a:ea typeface="仿宋" panose="02010609060101010101" charset="-122"/>
              </a:rPr>
              <a:t>33</a:t>
            </a:r>
            <a:r>
              <a:rPr lang="zh-CN" altLang="en-US" sz="2800" dirty="0">
                <a:latin typeface="仿宋" panose="02010609060101010101" charset="-122"/>
                <a:ea typeface="仿宋" panose="02010609060101010101" charset="-122"/>
              </a:rPr>
              <a:t>秒，钢琴家站起来谢幕：“谢谢各位，刚才我已成功演奏了</a:t>
            </a:r>
            <a:r>
              <a:rPr lang="en-US" altLang="zh-CN" sz="2800" dirty="0">
                <a:latin typeface="仿宋" panose="02010609060101010101" charset="-122"/>
                <a:ea typeface="仿宋" panose="02010609060101010101" charset="-122"/>
              </a:rPr>
              <a:t>《4</a:t>
            </a:r>
            <a:r>
              <a:rPr lang="zh-CN" altLang="en-US" sz="2800" dirty="0">
                <a:latin typeface="仿宋" panose="02010609060101010101" charset="-122"/>
                <a:ea typeface="仿宋" panose="02010609060101010101" charset="-122"/>
              </a:rPr>
              <a:t>分</a:t>
            </a:r>
            <a:r>
              <a:rPr lang="en-US" altLang="zh-CN" sz="2800" dirty="0">
                <a:latin typeface="仿宋" panose="02010609060101010101" charset="-122"/>
                <a:ea typeface="仿宋" panose="02010609060101010101" charset="-122"/>
              </a:rPr>
              <a:t>33</a:t>
            </a:r>
            <a:r>
              <a:rPr lang="zh-CN" altLang="en-US" sz="2800" dirty="0">
                <a:latin typeface="仿宋" panose="02010609060101010101" charset="-122"/>
                <a:ea typeface="仿宋" panose="02010609060101010101" charset="-122"/>
              </a:rPr>
              <a:t>秒</a:t>
            </a:r>
            <a:r>
              <a:rPr lang="en-US" altLang="zh-CN" sz="2800" dirty="0">
                <a:latin typeface="仿宋" panose="02010609060101010101" charset="-122"/>
                <a:ea typeface="仿宋" panose="02010609060101010101" charset="-122"/>
              </a:rPr>
              <a:t>》</a:t>
            </a:r>
            <a:r>
              <a:rPr lang="zh-CN" altLang="en-US" sz="2800" dirty="0">
                <a:latin typeface="仿宋" panose="02010609060101010101" charset="-122"/>
                <a:ea typeface="仿宋" panose="02010609060101010101" charset="-122"/>
              </a:rPr>
              <a: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xinsrc_932d0def55d54f4187a1609c56616dd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83" y="984545"/>
            <a:ext cx="3648347" cy="5334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5" descr="xinsrc_211e2daafd064850bfef3f46c26af6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6130" y="991689"/>
            <a:ext cx="3768636" cy="5334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xinsrc_83a5edcd23bd4f84b60354be48e4bd5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4765" y="991689"/>
            <a:ext cx="3553097" cy="5334000"/>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3253592" y="247067"/>
            <a:ext cx="5963492" cy="584775"/>
          </a:xfrm>
          <a:prstGeom prst="rect">
            <a:avLst/>
          </a:prstGeom>
        </p:spPr>
        <p:txBody>
          <a:bodyPr wrap="none">
            <a:spAutoFit/>
          </a:bodyPr>
          <a:lstStyle/>
          <a:p>
            <a:pPr algn="just"/>
            <a:r>
              <a:rPr lang="zh-CN" altLang="en-US" sz="3200" b="1" dirty="0">
                <a:solidFill>
                  <a:srgbClr val="D46730"/>
                </a:solidFill>
                <a:latin typeface="+mn-ea"/>
              </a:rPr>
              <a:t>毕加索</a:t>
            </a:r>
            <a:r>
              <a:rPr lang="en-US" altLang="zh-CN" sz="3200" b="1" dirty="0">
                <a:solidFill>
                  <a:srgbClr val="D46730"/>
                </a:solidFill>
                <a:latin typeface="+mn-ea"/>
              </a:rPr>
              <a:t>—</a:t>
            </a:r>
            <a:r>
              <a:rPr lang="zh-CN" altLang="en-US" sz="3200" b="1" dirty="0">
                <a:solidFill>
                  <a:srgbClr val="D46730"/>
                </a:solidFill>
                <a:latin typeface="+mn-ea"/>
              </a:rPr>
              <a:t>变换艺术手法的探索者</a:t>
            </a:r>
            <a:endParaRPr lang="en-US" altLang="zh-CN" sz="3200" b="1" dirty="0">
              <a:solidFill>
                <a:srgbClr val="D46730"/>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783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格尔尼卡》，毕加索作，1937年，布面油画，305．5×782．3厘米，普拉多博物馆藏。"/>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530"/>
            <a:ext cx="12192000" cy="6851469"/>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5408023"/>
            <a:ext cx="12192000" cy="1443447"/>
          </a:xfrm>
          <a:prstGeom prst="rect">
            <a:avLst/>
          </a:prstGeom>
          <a:solidFill>
            <a:schemeClr val="tx1">
              <a:alpha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latin typeface="Broadway" panose="04040905080002020502" pitchFamily="82" charset="0"/>
            </a:endParaRPr>
          </a:p>
        </p:txBody>
      </p:sp>
      <p:sp>
        <p:nvSpPr>
          <p:cNvPr id="3" name="Rectangle 4"/>
          <p:cNvSpPr>
            <a:spLocks noChangeArrowheads="1"/>
          </p:cNvSpPr>
          <p:nvPr/>
        </p:nvSpPr>
        <p:spPr bwMode="auto">
          <a:xfrm>
            <a:off x="185386" y="5516798"/>
            <a:ext cx="1182122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zh-CN" sz="2400" b="1" dirty="0">
                <a:solidFill>
                  <a:schemeClr val="bg1"/>
                </a:solidFill>
                <a:latin typeface="仿宋_GB2312" pitchFamily="49" charset="-122"/>
                <a:ea typeface="仿宋_GB2312" pitchFamily="49" charset="-122"/>
              </a:rPr>
              <a:t>    1937</a:t>
            </a:r>
            <a:r>
              <a:rPr lang="zh-CN" altLang="en-US" sz="2400" b="1" dirty="0">
                <a:solidFill>
                  <a:schemeClr val="bg1"/>
                </a:solidFill>
                <a:latin typeface="仿宋_GB2312" pitchFamily="49" charset="-122"/>
                <a:ea typeface="仿宋_GB2312" pitchFamily="49" charset="-122"/>
              </a:rPr>
              <a:t>年德国轰炸西班牙重镇格尔尼卡，镇上的无辜居民惨遭屠杀。纳粹的这一罪行激起了国际舆论的强烈谴责。毕加索义愤填膺，随即拿起画笔，以此事件为题，画了一幅他生平最伟大的画作</a:t>
            </a:r>
            <a:r>
              <a:rPr lang="en-US" altLang="zh-CN" sz="2400" b="1" dirty="0">
                <a:solidFill>
                  <a:schemeClr val="bg1"/>
                </a:solidFill>
                <a:latin typeface="仿宋_GB2312" pitchFamily="49" charset="-122"/>
                <a:ea typeface="仿宋_GB2312" pitchFamily="49" charset="-122"/>
              </a:rPr>
              <a:t>《</a:t>
            </a:r>
            <a:r>
              <a:rPr lang="zh-CN" altLang="en-US" sz="2400" b="1" dirty="0">
                <a:solidFill>
                  <a:schemeClr val="bg1"/>
                </a:solidFill>
                <a:latin typeface="仿宋_GB2312" pitchFamily="49" charset="-122"/>
                <a:ea typeface="仿宋_GB2312" pitchFamily="49" charset="-122"/>
              </a:rPr>
              <a:t>格尔尼卡</a:t>
            </a:r>
            <a:r>
              <a:rPr lang="en-US" altLang="zh-CN" sz="2400" b="1" dirty="0">
                <a:solidFill>
                  <a:schemeClr val="bg1"/>
                </a:solidFill>
                <a:latin typeface="仿宋_GB2312" pitchFamily="49" charset="-122"/>
                <a:ea typeface="仿宋_GB2312" pitchFamily="49" charset="-122"/>
              </a:rPr>
              <a:t>》</a:t>
            </a:r>
            <a:r>
              <a:rPr lang="zh-CN" altLang="en-US" sz="2400" b="1" dirty="0">
                <a:solidFill>
                  <a:schemeClr val="bg1"/>
                </a:solidFill>
                <a:latin typeface="仿宋_GB2312" pitchFamily="49" charset="-122"/>
                <a:ea typeface="仿宋_GB2312" pitchFamily="49" charset="-122"/>
              </a:rPr>
              <a:t>预言了二次世界大战的到来。</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3"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文本框 1"/>
          <p:cNvSpPr txBox="1"/>
          <p:nvPr/>
        </p:nvSpPr>
        <p:spPr>
          <a:xfrm>
            <a:off x="0" y="0"/>
            <a:ext cx="6629400" cy="6002338"/>
          </a:xfrm>
          <a:prstGeom prst="rect">
            <a:avLst/>
          </a:prstGeom>
          <a:noFill/>
          <a:ln w="9525">
            <a:noFill/>
          </a:ln>
        </p:spPr>
        <p:txBody>
          <a:bodyPr anchor="t">
            <a:spAutoFit/>
          </a:bodyPr>
          <a:lstStyle/>
          <a:p>
            <a:r>
              <a:rPr lang="en-US" altLang="zh-CN" sz="3200" b="1" dirty="0">
                <a:latin typeface="黑体" panose="02010609060101010101" pitchFamily="49" charset="-122"/>
                <a:ea typeface="黑体" panose="02010609060101010101" pitchFamily="49" charset="-122"/>
              </a:rPr>
              <a:t>1</a:t>
            </a:r>
            <a:r>
              <a:rPr lang="zh-CN" altLang="en-US" sz="3200" b="1" dirty="0">
                <a:latin typeface="黑体" panose="02010609060101010101" pitchFamily="49" charset="-122"/>
                <a:ea typeface="黑体" panose="02010609060101010101" pitchFamily="49" charset="-122"/>
              </a:rPr>
              <a:t>、</a:t>
            </a:r>
            <a:r>
              <a:rPr lang="en-US" altLang="zh-CN" sz="3200" b="1" dirty="0">
                <a:latin typeface="黑体" panose="02010609060101010101" pitchFamily="49" charset="-122"/>
                <a:ea typeface="黑体" panose="02010609060101010101" pitchFamily="49" charset="-122"/>
              </a:rPr>
              <a:t>18</a:t>
            </a:r>
            <a:r>
              <a:rPr lang="zh-CN" altLang="en-US" sz="3200" b="1" dirty="0">
                <a:latin typeface="黑体" panose="02010609060101010101" pitchFamily="49" charset="-122"/>
                <a:ea typeface="黑体" panose="02010609060101010101" pitchFamily="49" charset="-122"/>
              </a:rPr>
              <a:t>世纪后半叶</a:t>
            </a:r>
            <a:r>
              <a:rPr lang="en-US" altLang="zh-CN" sz="3200" b="1" dirty="0">
                <a:latin typeface="黑体" panose="02010609060101010101" pitchFamily="49" charset="-122"/>
                <a:ea typeface="黑体" panose="02010609060101010101" pitchFamily="49" charset="-122"/>
              </a:rPr>
              <a:t>---19</a:t>
            </a:r>
            <a:r>
              <a:rPr lang="zh-CN" altLang="en-US" sz="3200" b="1" dirty="0">
                <a:latin typeface="黑体" panose="02010609060101010101" pitchFamily="49" charset="-122"/>
                <a:ea typeface="黑体" panose="02010609060101010101" pitchFamily="49" charset="-122"/>
              </a:rPr>
              <a:t>世纪中叶</a:t>
            </a:r>
            <a:endParaRPr lang="en-US" altLang="zh-CN" sz="3200" b="1" dirty="0">
              <a:latin typeface="黑体" panose="02010609060101010101" pitchFamily="49" charset="-122"/>
              <a:ea typeface="黑体" panose="02010609060101010101" pitchFamily="49" charset="-122"/>
            </a:endParaRPr>
          </a:p>
          <a:p>
            <a:r>
              <a:rPr lang="en-US" altLang="zh-CN" sz="3200" b="1" dirty="0">
                <a:latin typeface="黑体" panose="02010609060101010101" pitchFamily="49" charset="-122"/>
                <a:ea typeface="黑体" panose="02010609060101010101" pitchFamily="49" charset="-122"/>
              </a:rPr>
              <a:t>2</a:t>
            </a:r>
            <a:r>
              <a:rPr lang="zh-CN" altLang="en-US" sz="3200" b="1" dirty="0">
                <a:latin typeface="黑体" panose="02010609060101010101" pitchFamily="49" charset="-122"/>
                <a:ea typeface="黑体" panose="02010609060101010101" pitchFamily="49" charset="-122"/>
              </a:rPr>
              <a:t>、背景</a:t>
            </a:r>
            <a:endParaRPr lang="en-US" altLang="zh-CN" sz="3200" b="1" dirty="0">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政治：</a:t>
            </a:r>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经济：</a:t>
            </a:r>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思想：</a:t>
            </a:r>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科技：</a:t>
            </a:r>
            <a:r>
              <a:rPr lang="zh-CN" altLang="en-US" sz="3200" b="1" dirty="0">
                <a:latin typeface="黑体" panose="02010609060101010101" pitchFamily="49" charset="-122"/>
                <a:ea typeface="黑体" panose="02010609060101010101" pitchFamily="49" charset="-122"/>
              </a:rPr>
              <a:t> </a:t>
            </a:r>
          </a:p>
        </p:txBody>
      </p:sp>
      <p:sp>
        <p:nvSpPr>
          <p:cNvPr id="3" name="文本框 2"/>
          <p:cNvSpPr txBox="1"/>
          <p:nvPr/>
        </p:nvSpPr>
        <p:spPr>
          <a:xfrm>
            <a:off x="1323975" y="984250"/>
            <a:ext cx="8534400" cy="1570038"/>
          </a:xfrm>
          <a:prstGeom prst="rect">
            <a:avLst/>
          </a:prstGeom>
          <a:noFill/>
          <a:ln w="9525">
            <a:noFill/>
          </a:ln>
        </p:spPr>
        <p:txBody>
          <a:bodyPr anchor="t">
            <a:spAutoFit/>
          </a:bodyPr>
          <a:lstStyle/>
          <a:p>
            <a:r>
              <a:rPr lang="zh-CN" altLang="en-US" sz="3200" b="1" dirty="0">
                <a:latin typeface="黑体" panose="02010609060101010101" pitchFamily="49" charset="-122"/>
                <a:ea typeface="黑体" panose="02010609060101010101" pitchFamily="49" charset="-122"/>
              </a:rPr>
              <a:t>欧洲资产阶级革命和改革时代</a:t>
            </a:r>
            <a:r>
              <a:rPr lang="zh-CN" altLang="en-US" sz="3200" b="1" dirty="0">
                <a:latin typeface="黑体" panose="02010609060101010101" pitchFamily="49" charset="-122"/>
                <a:ea typeface="黑体" panose="02010609060101010101" pitchFamily="49" charset="-122"/>
                <a:sym typeface="Wingdings" panose="05000000000000000000" pitchFamily="2" charset="2"/>
              </a:rPr>
              <a:t>（英国君主立宪制发展完善，美国法国资本主义制度确立）；</a:t>
            </a:r>
            <a:endParaRPr lang="en-US" altLang="zh-CN" sz="3200" b="1" dirty="0">
              <a:latin typeface="黑体" panose="02010609060101010101" pitchFamily="49" charset="-122"/>
              <a:ea typeface="黑体" panose="02010609060101010101" pitchFamily="49" charset="-122"/>
              <a:sym typeface="Wingdings" panose="05000000000000000000" pitchFamily="2" charset="2"/>
            </a:endParaRPr>
          </a:p>
          <a:p>
            <a:r>
              <a:rPr lang="zh-CN" altLang="en-US" sz="3200" b="1" dirty="0">
                <a:latin typeface="黑体" panose="02010609060101010101" pitchFamily="49" charset="-122"/>
                <a:ea typeface="黑体" panose="02010609060101010101" pitchFamily="49" charset="-122"/>
                <a:sym typeface="Wingdings" panose="05000000000000000000" pitchFamily="2" charset="2"/>
              </a:rPr>
              <a:t>工业资产阶级和工业无产阶级矛盾尖锐；</a:t>
            </a:r>
            <a:endParaRPr lang="zh-CN" altLang="en-US" sz="3200" b="1" dirty="0">
              <a:latin typeface="黑体" panose="02010609060101010101" pitchFamily="49" charset="-122"/>
              <a:ea typeface="黑体" panose="02010609060101010101" pitchFamily="49" charset="-122"/>
            </a:endParaRPr>
          </a:p>
        </p:txBody>
      </p:sp>
      <p:sp>
        <p:nvSpPr>
          <p:cNvPr id="4" name="文本框 3"/>
          <p:cNvSpPr txBox="1"/>
          <p:nvPr/>
        </p:nvSpPr>
        <p:spPr>
          <a:xfrm>
            <a:off x="1295400" y="2466975"/>
            <a:ext cx="8382000" cy="1077913"/>
          </a:xfrm>
          <a:prstGeom prst="rect">
            <a:avLst/>
          </a:prstGeom>
          <a:noFill/>
          <a:ln w="9525">
            <a:noFill/>
          </a:ln>
        </p:spPr>
        <p:txBody>
          <a:bodyPr anchor="t">
            <a:spAutoFit/>
          </a:bodyPr>
          <a:lstStyle/>
          <a:p>
            <a:r>
              <a:rPr lang="zh-CN" altLang="en-US" sz="3200" b="1" dirty="0">
                <a:latin typeface="黑体" panose="02010609060101010101" pitchFamily="49" charset="-122"/>
                <a:ea typeface="黑体" panose="02010609060101010101" pitchFamily="49" charset="-122"/>
              </a:rPr>
              <a:t>英国完成一工；资经迅猛发展；资本主义制度弊端暴露；</a:t>
            </a:r>
          </a:p>
        </p:txBody>
      </p:sp>
      <p:sp>
        <p:nvSpPr>
          <p:cNvPr id="5" name="文本框 4"/>
          <p:cNvSpPr txBox="1"/>
          <p:nvPr/>
        </p:nvSpPr>
        <p:spPr>
          <a:xfrm>
            <a:off x="1295400" y="3441700"/>
            <a:ext cx="8839200" cy="2554288"/>
          </a:xfrm>
          <a:prstGeom prst="rect">
            <a:avLst/>
          </a:prstGeom>
          <a:noFill/>
          <a:ln w="9525">
            <a:noFill/>
          </a:ln>
        </p:spPr>
        <p:txBody>
          <a:bodyPr anchor="t">
            <a:spAutoFit/>
          </a:bodyPr>
          <a:lstStyle/>
          <a:p>
            <a:r>
              <a:rPr lang="zh-CN" altLang="en-US" sz="3200" b="1" dirty="0">
                <a:latin typeface="黑体" panose="02010609060101010101" pitchFamily="49" charset="-122"/>
                <a:ea typeface="黑体" panose="02010609060101010101" pitchFamily="49" charset="-122"/>
              </a:rPr>
              <a:t>启蒙运动发展，理性主义提出构建理性王国</a:t>
            </a:r>
            <a:endParaRPr lang="en-US" altLang="zh-CN" sz="3200" b="1" dirty="0">
              <a:latin typeface="黑体" panose="02010609060101010101" pitchFamily="49" charset="-122"/>
              <a:ea typeface="黑体" panose="02010609060101010101" pitchFamily="49" charset="-122"/>
            </a:endParaRPr>
          </a:p>
          <a:p>
            <a:r>
              <a:rPr lang="zh-CN" altLang="en-US" sz="3200" b="1" dirty="0">
                <a:latin typeface="黑体" panose="02010609060101010101" pitchFamily="49" charset="-122"/>
                <a:ea typeface="黑体" panose="02010609060101010101" pitchFamily="49" charset="-122"/>
              </a:rPr>
              <a:t>人们对资产阶级启蒙思想家推崇的理性王国感到失望，寻求新的精神寄托；</a:t>
            </a:r>
            <a:endParaRPr lang="en-US" altLang="zh-CN" sz="3200" b="1" dirty="0">
              <a:latin typeface="黑体" panose="02010609060101010101" pitchFamily="49" charset="-122"/>
              <a:ea typeface="黑体" panose="02010609060101010101" pitchFamily="49" charset="-122"/>
            </a:endParaRPr>
          </a:p>
          <a:p>
            <a:endParaRPr lang="en-US" altLang="zh-CN" sz="3200" b="1" dirty="0">
              <a:latin typeface="黑体" panose="02010609060101010101" pitchFamily="49" charset="-122"/>
              <a:ea typeface="黑体" panose="02010609060101010101" pitchFamily="49" charset="-122"/>
            </a:endParaRPr>
          </a:p>
          <a:p>
            <a:r>
              <a:rPr lang="zh-CN" altLang="en-US" sz="3200" b="1" dirty="0">
                <a:latin typeface="黑体" panose="02010609060101010101" pitchFamily="49" charset="-122"/>
                <a:ea typeface="黑体" panose="02010609060101010101" pitchFamily="49" charset="-122"/>
              </a:rPr>
              <a:t>第一次工业革命；</a:t>
            </a:r>
          </a:p>
        </p:txBody>
      </p:sp>
      <p:sp>
        <p:nvSpPr>
          <p:cNvPr id="6" name="文本框 5"/>
          <p:cNvSpPr txBox="1"/>
          <p:nvPr/>
        </p:nvSpPr>
        <p:spPr>
          <a:xfrm>
            <a:off x="9677400" y="609600"/>
            <a:ext cx="2514600" cy="3046413"/>
          </a:xfrm>
          <a:prstGeom prst="rect">
            <a:avLst/>
          </a:prstGeom>
          <a:solidFill>
            <a:srgbClr val="FFFF00"/>
          </a:solidFill>
          <a:ln w="9525">
            <a:noFill/>
          </a:ln>
        </p:spPr>
        <p:txBody>
          <a:bodyPr anchor="t">
            <a:spAutoFit/>
          </a:bodyPr>
          <a:lstStyle/>
          <a:p>
            <a:r>
              <a:rPr lang="zh-CN" altLang="en-US" sz="3200" b="1" dirty="0">
                <a:solidFill>
                  <a:srgbClr val="FF0000"/>
                </a:solidFill>
                <a:latin typeface="黑体" panose="02010609060101010101" pitchFamily="49" charset="-122"/>
                <a:ea typeface="黑体" panose="02010609060101010101" pitchFamily="49" charset="-122"/>
              </a:rPr>
              <a:t>文学：浪漫主义文学；</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音乐：浪漫主义音乐</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美术：浪漫主义美术</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100000">
                                          <p:val>
                                            <p:strVal val="#ppt_x"/>
                                          </p:val>
                                        </p:tav>
                                      </p:tavLst>
                                    </p:anim>
                                    <p:anim calcmode="lin" valueType="num">
                                      <p:cBhvr>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100000">
                                          <p:val>
                                            <p:strVal val="#ppt_x"/>
                                          </p:val>
                                        </p:tav>
                                      </p:tavLst>
                                    </p:anim>
                                    <p:anim calcmode="lin" valueType="num">
                                      <p:cBhvr>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ppt_x</p:attrName>
                                        </p:attrNameLst>
                                      </p:cBhvr>
                                      <p:tavLst>
                                        <p:tav tm="0">
                                          <p:val>
                                            <p:strVal val="#ppt_x"/>
                                          </p:val>
                                        </p:tav>
                                        <p:tav tm="100000">
                                          <p:val>
                                            <p:strVal val="#ppt_x"/>
                                          </p:val>
                                        </p:tav>
                                      </p:tavLst>
                                    </p:anim>
                                    <p:anim calcmode="lin" valueType="num">
                                      <p:cBhvr>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ppt_x</p:attrName>
                                        </p:attrNameLst>
                                      </p:cBhvr>
                                      <p:tavLst>
                                        <p:tav tm="0">
                                          <p:val>
                                            <p:strVal val="#ppt_x"/>
                                          </p:val>
                                        </p:tav>
                                        <p:tav tm="100000">
                                          <p:val>
                                            <p:strVal val="#ppt_x"/>
                                          </p:val>
                                        </p:tav>
                                      </p:tavLst>
                                    </p:anim>
                                    <p:anim calcmode="lin" valueType="num">
                                      <p:cBhvr>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文本框 2"/>
          <p:cNvSpPr txBox="1"/>
          <p:nvPr/>
        </p:nvSpPr>
        <p:spPr>
          <a:xfrm>
            <a:off x="0" y="0"/>
            <a:ext cx="6629400" cy="4524375"/>
          </a:xfrm>
          <a:prstGeom prst="rect">
            <a:avLst/>
          </a:prstGeom>
          <a:noFill/>
          <a:ln w="9525">
            <a:noFill/>
          </a:ln>
        </p:spPr>
        <p:txBody>
          <a:bodyPr anchor="t">
            <a:spAutoFit/>
          </a:bodyPr>
          <a:lstStyle/>
          <a:p>
            <a:r>
              <a:rPr lang="en-US" altLang="zh-CN" sz="3200" b="1" dirty="0">
                <a:latin typeface="黑体" panose="02010609060101010101" pitchFamily="49" charset="-122"/>
                <a:ea typeface="黑体" panose="02010609060101010101" pitchFamily="49" charset="-122"/>
              </a:rPr>
              <a:t>1</a:t>
            </a:r>
            <a:r>
              <a:rPr lang="zh-CN" altLang="en-US" sz="3200" b="1" dirty="0">
                <a:latin typeface="黑体" panose="02010609060101010101" pitchFamily="49" charset="-122"/>
                <a:ea typeface="黑体" panose="02010609060101010101" pitchFamily="49" charset="-122"/>
              </a:rPr>
              <a:t>、</a:t>
            </a:r>
            <a:r>
              <a:rPr lang="en-US" altLang="zh-CN" sz="3200" b="1" dirty="0">
                <a:latin typeface="黑体" panose="02010609060101010101" pitchFamily="49" charset="-122"/>
                <a:ea typeface="黑体" panose="02010609060101010101" pitchFamily="49" charset="-122"/>
              </a:rPr>
              <a:t>19</a:t>
            </a:r>
            <a:r>
              <a:rPr lang="zh-CN" altLang="en-US" sz="3200" b="1" dirty="0">
                <a:latin typeface="黑体" panose="02010609060101010101" pitchFamily="49" charset="-122"/>
                <a:ea typeface="黑体" panose="02010609060101010101" pitchFamily="49" charset="-122"/>
              </a:rPr>
              <a:t>世纪</a:t>
            </a:r>
            <a:r>
              <a:rPr lang="en-US" altLang="zh-CN" sz="3200" b="1" dirty="0">
                <a:latin typeface="黑体" panose="02010609060101010101" pitchFamily="49" charset="-122"/>
                <a:ea typeface="黑体" panose="02010609060101010101" pitchFamily="49" charset="-122"/>
              </a:rPr>
              <a:t>30</a:t>
            </a:r>
            <a:r>
              <a:rPr lang="zh-CN" altLang="en-US" sz="3200" b="1" dirty="0">
                <a:latin typeface="黑体" panose="02010609060101010101" pitchFamily="49" charset="-122"/>
                <a:ea typeface="黑体" panose="02010609060101010101" pitchFamily="49" charset="-122"/>
              </a:rPr>
              <a:t>年代</a:t>
            </a:r>
            <a:r>
              <a:rPr lang="en-US" altLang="zh-CN" sz="3200" b="1" dirty="0">
                <a:latin typeface="黑体" panose="02010609060101010101" pitchFamily="49" charset="-122"/>
                <a:ea typeface="黑体" panose="02010609060101010101" pitchFamily="49" charset="-122"/>
              </a:rPr>
              <a:t>---20</a:t>
            </a:r>
            <a:r>
              <a:rPr lang="zh-CN" altLang="en-US" sz="3200" b="1" dirty="0">
                <a:latin typeface="黑体" panose="02010609060101010101" pitchFamily="49" charset="-122"/>
                <a:ea typeface="黑体" panose="02010609060101010101" pitchFamily="49" charset="-122"/>
              </a:rPr>
              <a:t>世纪初</a:t>
            </a:r>
            <a:endParaRPr lang="en-US" altLang="zh-CN" sz="3200" b="1" dirty="0">
              <a:latin typeface="黑体" panose="02010609060101010101" pitchFamily="49" charset="-122"/>
              <a:ea typeface="黑体" panose="02010609060101010101" pitchFamily="49" charset="-122"/>
            </a:endParaRPr>
          </a:p>
          <a:p>
            <a:r>
              <a:rPr lang="en-US" altLang="zh-CN" sz="3200" b="1" dirty="0">
                <a:latin typeface="黑体" panose="02010609060101010101" pitchFamily="49" charset="-122"/>
                <a:ea typeface="黑体" panose="02010609060101010101" pitchFamily="49" charset="-122"/>
              </a:rPr>
              <a:t>2</a:t>
            </a:r>
            <a:r>
              <a:rPr lang="zh-CN" altLang="en-US" sz="3200" b="1" dirty="0">
                <a:latin typeface="黑体" panose="02010609060101010101" pitchFamily="49" charset="-122"/>
                <a:ea typeface="黑体" panose="02010609060101010101" pitchFamily="49" charset="-122"/>
              </a:rPr>
              <a:t>、背景</a:t>
            </a:r>
            <a:endParaRPr lang="en-US" altLang="zh-CN" sz="3200" b="1" dirty="0">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政治：</a:t>
            </a:r>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经济：</a:t>
            </a:r>
            <a:endParaRPr lang="en-US" altLang="zh-CN" sz="3200" b="1" dirty="0">
              <a:solidFill>
                <a:srgbClr val="FF0000"/>
              </a:solidFill>
              <a:latin typeface="黑体" panose="02010609060101010101" pitchFamily="49" charset="-122"/>
              <a:ea typeface="黑体" panose="02010609060101010101" pitchFamily="49" charset="-122"/>
            </a:endParaRPr>
          </a:p>
          <a:p>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思想：</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科技：</a:t>
            </a:r>
            <a:r>
              <a:rPr lang="zh-CN" altLang="en-US" sz="3200" b="1" dirty="0">
                <a:latin typeface="黑体" panose="02010609060101010101" pitchFamily="49" charset="-122"/>
                <a:ea typeface="黑体" panose="02010609060101010101" pitchFamily="49" charset="-122"/>
              </a:rPr>
              <a:t> </a:t>
            </a:r>
          </a:p>
        </p:txBody>
      </p:sp>
      <p:sp>
        <p:nvSpPr>
          <p:cNvPr id="4" name="文本框 3"/>
          <p:cNvSpPr txBox="1"/>
          <p:nvPr/>
        </p:nvSpPr>
        <p:spPr>
          <a:xfrm>
            <a:off x="1219200" y="1057275"/>
            <a:ext cx="9829800" cy="1384300"/>
          </a:xfrm>
          <a:prstGeom prst="rect">
            <a:avLst/>
          </a:prstGeom>
          <a:noFill/>
          <a:ln w="9525">
            <a:noFill/>
          </a:ln>
        </p:spPr>
        <p:txBody>
          <a:bodyPr anchor="t">
            <a:spAutoFit/>
          </a:bodyPr>
          <a:lstStyle/>
          <a:p>
            <a:r>
              <a:rPr lang="zh-CN" altLang="en-US" sz="2800" b="1" dirty="0">
                <a:latin typeface="黑体" panose="02010609060101010101" pitchFamily="49" charset="-122"/>
                <a:ea typeface="黑体" panose="02010609060101010101" pitchFamily="49" charset="-122"/>
                <a:sym typeface="Wingdings" panose="05000000000000000000" pitchFamily="2" charset="2"/>
              </a:rPr>
              <a:t>资本主义制度普遍确立和完善；（英法美资制进一步发展完善；德国统一建立君主立宪制；俄国农奴制改革）；</a:t>
            </a:r>
            <a:endParaRPr lang="en-US" altLang="zh-CN" sz="2800" b="1" dirty="0">
              <a:latin typeface="黑体" panose="02010609060101010101" pitchFamily="49" charset="-122"/>
              <a:ea typeface="黑体" panose="02010609060101010101" pitchFamily="49" charset="-122"/>
              <a:sym typeface="Wingdings" panose="05000000000000000000" pitchFamily="2" charset="2"/>
            </a:endParaRPr>
          </a:p>
          <a:p>
            <a:r>
              <a:rPr lang="zh-CN" altLang="en-US" sz="2800" b="1" dirty="0">
                <a:latin typeface="黑体" panose="02010609060101010101" pitchFamily="49" charset="-122"/>
                <a:ea typeface="黑体" panose="02010609060101010101" pitchFamily="49" charset="-122"/>
                <a:sym typeface="Wingdings" panose="05000000000000000000" pitchFamily="2" charset="2"/>
              </a:rPr>
              <a:t>国际共产主义运动发展；</a:t>
            </a:r>
            <a:endParaRPr lang="zh-CN" altLang="en-US" sz="2800" b="1" dirty="0">
              <a:latin typeface="黑体" panose="02010609060101010101" pitchFamily="49" charset="-122"/>
              <a:ea typeface="黑体" panose="02010609060101010101" pitchFamily="49" charset="-122"/>
            </a:endParaRPr>
          </a:p>
        </p:txBody>
      </p:sp>
      <p:sp>
        <p:nvSpPr>
          <p:cNvPr id="5" name="文本框 4"/>
          <p:cNvSpPr txBox="1"/>
          <p:nvPr/>
        </p:nvSpPr>
        <p:spPr>
          <a:xfrm>
            <a:off x="1200150" y="2381250"/>
            <a:ext cx="7639050" cy="954088"/>
          </a:xfrm>
          <a:prstGeom prst="rect">
            <a:avLst/>
          </a:prstGeom>
          <a:noFill/>
          <a:ln w="9525">
            <a:noFill/>
          </a:ln>
        </p:spPr>
        <p:txBody>
          <a:bodyPr anchor="t">
            <a:spAutoFit/>
          </a:bodyPr>
          <a:lstStyle/>
          <a:p>
            <a:r>
              <a:rPr lang="zh-CN" altLang="en-US" sz="2800" b="1" dirty="0">
                <a:latin typeface="黑体" panose="02010609060101010101" pitchFamily="49" charset="-122"/>
                <a:ea typeface="黑体" panose="02010609060101010101" pitchFamily="49" charset="-122"/>
                <a:sym typeface="Wingdings" panose="05000000000000000000" pitchFamily="2" charset="2"/>
              </a:rPr>
              <a:t>两次工业革命；大量新兴工业兴起</a:t>
            </a:r>
            <a:r>
              <a:rPr lang="en-US" altLang="zh-CN" sz="2800" b="1" dirty="0">
                <a:latin typeface="黑体" panose="02010609060101010101" pitchFamily="49" charset="-122"/>
                <a:ea typeface="黑体" panose="02010609060101010101" pitchFamily="49" charset="-122"/>
                <a:sym typeface="Wingdings" panose="05000000000000000000" pitchFamily="2" charset="2"/>
              </a:rPr>
              <a:t>—</a:t>
            </a:r>
            <a:r>
              <a:rPr lang="zh-CN" altLang="en-US" sz="2800" b="1" dirty="0">
                <a:latin typeface="黑体" panose="02010609060101010101" pitchFamily="49" charset="-122"/>
                <a:ea typeface="黑体" panose="02010609060101010101" pitchFamily="49" charset="-122"/>
                <a:sym typeface="Wingdings" panose="05000000000000000000" pitchFamily="2" charset="2"/>
              </a:rPr>
              <a:t>如化学工业等；</a:t>
            </a:r>
            <a:endParaRPr lang="zh-CN" altLang="en-US" sz="2800" b="1" dirty="0">
              <a:latin typeface="黑体" panose="02010609060101010101" pitchFamily="49" charset="-122"/>
              <a:ea typeface="黑体" panose="02010609060101010101" pitchFamily="49" charset="-122"/>
            </a:endParaRPr>
          </a:p>
        </p:txBody>
      </p:sp>
      <p:sp>
        <p:nvSpPr>
          <p:cNvPr id="6" name="文本框 5"/>
          <p:cNvSpPr txBox="1"/>
          <p:nvPr/>
        </p:nvSpPr>
        <p:spPr>
          <a:xfrm>
            <a:off x="1219200" y="3429000"/>
            <a:ext cx="8382000" cy="1077913"/>
          </a:xfrm>
          <a:prstGeom prst="rect">
            <a:avLst/>
          </a:prstGeom>
          <a:noFill/>
          <a:ln w="9525">
            <a:noFill/>
          </a:ln>
        </p:spPr>
        <p:txBody>
          <a:bodyPr anchor="t">
            <a:spAutoFit/>
          </a:bodyPr>
          <a:lstStyle/>
          <a:p>
            <a:r>
              <a:rPr lang="zh-CN" altLang="en-US" sz="3200" b="1" dirty="0">
                <a:latin typeface="黑体" panose="02010609060101010101" pitchFamily="49" charset="-122"/>
                <a:ea typeface="黑体" panose="02010609060101010101" pitchFamily="49" charset="-122"/>
              </a:rPr>
              <a:t>自由主义、马克思主义；</a:t>
            </a:r>
            <a:endParaRPr lang="en-US" altLang="zh-CN" sz="3200" b="1" dirty="0">
              <a:latin typeface="黑体" panose="02010609060101010101" pitchFamily="49" charset="-122"/>
              <a:ea typeface="黑体" panose="02010609060101010101" pitchFamily="49" charset="-122"/>
            </a:endParaRPr>
          </a:p>
          <a:p>
            <a:r>
              <a:rPr lang="zh-CN" altLang="en-US" sz="3200" b="1" dirty="0">
                <a:latin typeface="黑体" panose="02010609060101010101" pitchFamily="49" charset="-122"/>
                <a:ea typeface="黑体" panose="02010609060101010101" pitchFamily="49" charset="-122"/>
              </a:rPr>
              <a:t>两次工业革命，科技迅猛发展，如光学理论；</a:t>
            </a:r>
          </a:p>
        </p:txBody>
      </p:sp>
      <p:sp>
        <p:nvSpPr>
          <p:cNvPr id="7" name="文本框 6"/>
          <p:cNvSpPr txBox="1"/>
          <p:nvPr/>
        </p:nvSpPr>
        <p:spPr>
          <a:xfrm>
            <a:off x="8686800" y="1946275"/>
            <a:ext cx="3505200" cy="3540125"/>
          </a:xfrm>
          <a:prstGeom prst="rect">
            <a:avLst/>
          </a:prstGeom>
          <a:noFill/>
          <a:ln w="9525">
            <a:noFill/>
          </a:ln>
        </p:spPr>
        <p:txBody>
          <a:bodyPr anchor="t">
            <a:spAutoFit/>
          </a:bodyPr>
          <a:lstStyle/>
          <a:p>
            <a:r>
              <a:rPr lang="zh-CN" altLang="en-US" sz="3200" b="1" dirty="0">
                <a:solidFill>
                  <a:srgbClr val="FF0000"/>
                </a:solidFill>
                <a:latin typeface="黑体" panose="02010609060101010101" pitchFamily="49" charset="-122"/>
                <a:ea typeface="黑体" panose="02010609060101010101" pitchFamily="49" charset="-122"/>
              </a:rPr>
              <a:t>文学：批判现实主义文学；</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革命现实主义文学</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美术：现实主义</a:t>
            </a:r>
            <a:endParaRPr lang="en-US" altLang="zh-CN" sz="3200" b="1" dirty="0">
              <a:solidFill>
                <a:srgbClr val="FF0000"/>
              </a:solidFill>
              <a:latin typeface="黑体" panose="02010609060101010101" pitchFamily="49" charset="-122"/>
              <a:ea typeface="黑体" panose="02010609060101010101" pitchFamily="49" charset="-122"/>
            </a:endParaRPr>
          </a:p>
          <a:p>
            <a:r>
              <a:rPr lang="en-US" altLang="zh-CN" sz="3200" b="1" dirty="0">
                <a:solidFill>
                  <a:srgbClr val="FF0000"/>
                </a:solidFill>
                <a:latin typeface="黑体" panose="02010609060101010101" pitchFamily="49" charset="-122"/>
                <a:ea typeface="黑体" panose="02010609060101010101" pitchFamily="49" charset="-122"/>
              </a:rPr>
              <a:t>      </a:t>
            </a:r>
            <a:r>
              <a:rPr lang="zh-CN" altLang="en-US" sz="3200" b="1" dirty="0">
                <a:solidFill>
                  <a:srgbClr val="FF0000"/>
                </a:solidFill>
                <a:latin typeface="黑体" panose="02010609060101010101" pitchFamily="49" charset="-122"/>
                <a:ea typeface="黑体" panose="02010609060101010101" pitchFamily="49" charset="-122"/>
              </a:rPr>
              <a:t>印象派</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音乐：印象派</a:t>
            </a:r>
            <a:endParaRPr lang="en-US" altLang="zh-CN" sz="3200" b="1" dirty="0">
              <a:solidFill>
                <a:srgbClr val="FF0000"/>
              </a:solidFill>
              <a:latin typeface="黑体" panose="02010609060101010101" pitchFamily="49" charset="-122"/>
              <a:ea typeface="黑体" panose="02010609060101010101" pitchFamily="49" charset="-122"/>
            </a:endParaRPr>
          </a:p>
          <a:p>
            <a:endParaRPr lang="zh-CN" altLang="en-US" sz="3200" b="1" dirty="0">
              <a:solidFill>
                <a:srgbClr val="FF0000"/>
              </a:solidFill>
              <a:latin typeface="黑体" panose="02010609060101010101" pitchFamily="49" charset="-122"/>
              <a:ea typeface="黑体" panose="02010609060101010101" pitchFamily="49" charset="-122"/>
            </a:endParaRPr>
          </a:p>
        </p:txBody>
      </p:sp>
      <p:sp>
        <p:nvSpPr>
          <p:cNvPr id="26630" name="文本框 7"/>
          <p:cNvSpPr txBox="1"/>
          <p:nvPr/>
        </p:nvSpPr>
        <p:spPr>
          <a:xfrm>
            <a:off x="0" y="4860925"/>
            <a:ext cx="12192000" cy="2060575"/>
          </a:xfrm>
          <a:prstGeom prst="rect">
            <a:avLst/>
          </a:prstGeom>
          <a:noFill/>
          <a:ln w="9525">
            <a:noFill/>
          </a:ln>
        </p:spPr>
        <p:txBody>
          <a:bodyPr anchor="t">
            <a:spAutoFit/>
          </a:bodyPr>
          <a:lstStyle/>
          <a:p>
            <a:r>
              <a:rPr lang="zh-CN" altLang="en-US" sz="3200" b="1" dirty="0">
                <a:solidFill>
                  <a:srgbClr val="000066"/>
                </a:solidFill>
                <a:latin typeface="黑体" panose="02010609060101010101" pitchFamily="49" charset="-122"/>
                <a:ea typeface="黑体" panose="02010609060101010101" pitchFamily="49" charset="-122"/>
              </a:rPr>
              <a:t>补充：美术</a:t>
            </a:r>
            <a:r>
              <a:rPr lang="en-US" altLang="zh-CN" sz="3200" b="1" dirty="0">
                <a:solidFill>
                  <a:srgbClr val="FF0066"/>
                </a:solidFill>
                <a:latin typeface="黑体" panose="02010609060101010101" pitchFamily="49" charset="-122"/>
                <a:ea typeface="黑体" panose="02010609060101010101" pitchFamily="49" charset="-122"/>
              </a:rPr>
              <a:t>—</a:t>
            </a:r>
            <a:r>
              <a:rPr lang="zh-CN" altLang="en-US" sz="3200" b="1" dirty="0">
                <a:solidFill>
                  <a:srgbClr val="FF0066"/>
                </a:solidFill>
                <a:latin typeface="黑体" panose="02010609060101010101" pitchFamily="49" charset="-122"/>
                <a:ea typeface="黑体" panose="02010609060101010101" pitchFamily="49" charset="-122"/>
              </a:rPr>
              <a:t>现实主义</a:t>
            </a:r>
            <a:endParaRPr lang="en-US" altLang="zh-CN" sz="3200" b="1" dirty="0">
              <a:solidFill>
                <a:srgbClr val="FF0066"/>
              </a:solidFill>
              <a:latin typeface="黑体" panose="02010609060101010101" pitchFamily="49" charset="-122"/>
              <a:ea typeface="黑体" panose="02010609060101010101" pitchFamily="49" charset="-122"/>
            </a:endParaRPr>
          </a:p>
          <a:p>
            <a:r>
              <a:rPr lang="zh-CN" altLang="en-US" sz="3200" b="1" dirty="0">
                <a:solidFill>
                  <a:srgbClr val="FF0066"/>
                </a:solidFill>
                <a:latin typeface="黑体" panose="02010609060101010101" pitchFamily="49" charset="-122"/>
                <a:ea typeface="黑体" panose="02010609060101010101" pitchFamily="49" charset="-122"/>
              </a:rPr>
              <a:t>时间：</a:t>
            </a:r>
            <a:r>
              <a:rPr lang="en-US" altLang="zh-CN" sz="3200" b="1" dirty="0">
                <a:solidFill>
                  <a:srgbClr val="000066"/>
                </a:solidFill>
                <a:latin typeface="黑体" panose="02010609060101010101" pitchFamily="49" charset="-122"/>
                <a:ea typeface="黑体" panose="02010609060101010101" pitchFamily="49" charset="-122"/>
              </a:rPr>
              <a:t>19</a:t>
            </a:r>
            <a:r>
              <a:rPr lang="zh-CN" altLang="en-US" sz="3200" b="1" dirty="0">
                <a:solidFill>
                  <a:srgbClr val="000066"/>
                </a:solidFill>
                <a:latin typeface="黑体" panose="02010609060101010101" pitchFamily="49" charset="-122"/>
                <a:ea typeface="黑体" panose="02010609060101010101" pitchFamily="49" charset="-122"/>
              </a:rPr>
              <a:t>世纪中期；</a:t>
            </a:r>
            <a:r>
              <a:rPr lang="zh-CN" altLang="en-US" sz="3200" b="1" dirty="0">
                <a:solidFill>
                  <a:srgbClr val="FF00FF"/>
                </a:solidFill>
                <a:latin typeface="黑体" panose="02010609060101010101" pitchFamily="49" charset="-122"/>
                <a:ea typeface="黑体" panose="02010609060101010101" pitchFamily="49" charset="-122"/>
              </a:rPr>
              <a:t>特点：</a:t>
            </a:r>
            <a:r>
              <a:rPr lang="zh-CN" altLang="en-US" sz="3200" b="1" dirty="0">
                <a:solidFill>
                  <a:srgbClr val="000099"/>
                </a:solidFill>
                <a:latin typeface="黑体" panose="02010609060101010101" pitchFamily="49" charset="-122"/>
                <a:ea typeface="黑体" panose="02010609060101010101" pitchFamily="49" charset="-122"/>
              </a:rPr>
              <a:t>注重表现社会现实；</a:t>
            </a:r>
            <a:endParaRPr lang="en-US" altLang="zh-CN" sz="3200" b="1" dirty="0">
              <a:solidFill>
                <a:srgbClr val="000099"/>
              </a:solidFill>
              <a:latin typeface="黑体" panose="02010609060101010101" pitchFamily="49" charset="-122"/>
              <a:ea typeface="黑体" panose="02010609060101010101" pitchFamily="49" charset="-122"/>
            </a:endParaRPr>
          </a:p>
          <a:p>
            <a:r>
              <a:rPr lang="zh-CN" altLang="en-US" sz="3200" b="1" dirty="0">
                <a:solidFill>
                  <a:srgbClr val="FF00FF"/>
                </a:solidFill>
                <a:latin typeface="黑体" panose="02010609060101010101" pitchFamily="49" charset="-122"/>
                <a:ea typeface="黑体" panose="02010609060101010101" pitchFamily="49" charset="-122"/>
              </a:rPr>
              <a:t>代表：法国</a:t>
            </a:r>
            <a:r>
              <a:rPr lang="zh-CN" altLang="en-US" sz="3200" b="1" dirty="0">
                <a:solidFill>
                  <a:srgbClr val="000099"/>
                </a:solidFill>
                <a:latin typeface="黑体" panose="02010609060101010101" pitchFamily="49" charset="-122"/>
                <a:ea typeface="黑体" panose="02010609060101010101" pitchFamily="49" charset="-122"/>
              </a:rPr>
              <a:t>米勒：</a:t>
            </a:r>
            <a:r>
              <a:rPr lang="en-US" altLang="zh-CN" sz="3200" b="1" dirty="0">
                <a:solidFill>
                  <a:srgbClr val="000099"/>
                </a:solidFill>
                <a:latin typeface="黑体" panose="02010609060101010101" pitchFamily="49" charset="-122"/>
                <a:ea typeface="黑体" panose="02010609060101010101" pitchFamily="49" charset="-122"/>
              </a:rPr>
              <a:t>《</a:t>
            </a:r>
            <a:r>
              <a:rPr lang="zh-CN" altLang="en-US" sz="3200" b="1" dirty="0">
                <a:solidFill>
                  <a:srgbClr val="000099"/>
                </a:solidFill>
                <a:latin typeface="黑体" panose="02010609060101010101" pitchFamily="49" charset="-122"/>
                <a:ea typeface="黑体" panose="02010609060101010101" pitchFamily="49" charset="-122"/>
              </a:rPr>
              <a:t>播种者</a:t>
            </a:r>
            <a:r>
              <a:rPr lang="en-US" altLang="zh-CN" sz="3200" b="1" dirty="0">
                <a:solidFill>
                  <a:srgbClr val="000099"/>
                </a:solidFill>
                <a:latin typeface="黑体" panose="02010609060101010101" pitchFamily="49" charset="-122"/>
                <a:ea typeface="黑体" panose="02010609060101010101" pitchFamily="49" charset="-122"/>
              </a:rPr>
              <a:t>》《</a:t>
            </a:r>
            <a:r>
              <a:rPr lang="zh-CN" altLang="en-US" sz="3200" b="1" dirty="0">
                <a:solidFill>
                  <a:srgbClr val="000099"/>
                </a:solidFill>
                <a:latin typeface="黑体" panose="02010609060101010101" pitchFamily="49" charset="-122"/>
                <a:ea typeface="黑体" panose="02010609060101010101" pitchFamily="49" charset="-122"/>
              </a:rPr>
              <a:t>拾穗者</a:t>
            </a:r>
            <a:r>
              <a:rPr lang="en-US" altLang="zh-CN" sz="3200" b="1" dirty="0">
                <a:solidFill>
                  <a:srgbClr val="000099"/>
                </a:solidFill>
                <a:latin typeface="黑体" panose="02010609060101010101" pitchFamily="49" charset="-122"/>
                <a:ea typeface="黑体" panose="02010609060101010101" pitchFamily="49" charset="-122"/>
              </a:rPr>
              <a:t>》</a:t>
            </a:r>
            <a:r>
              <a:rPr lang="zh-CN" altLang="en-US" sz="3200" b="1" dirty="0">
                <a:solidFill>
                  <a:srgbClr val="000099"/>
                </a:solidFill>
                <a:latin typeface="黑体" panose="02010609060101010101" pitchFamily="49" charset="-122"/>
                <a:ea typeface="黑体" panose="02010609060101010101" pitchFamily="49" charset="-122"/>
              </a:rPr>
              <a:t>；俄国列宾</a:t>
            </a:r>
            <a:r>
              <a:rPr lang="en-US" altLang="zh-CN" sz="3200" b="1" dirty="0">
                <a:solidFill>
                  <a:srgbClr val="000099"/>
                </a:solidFill>
                <a:latin typeface="黑体" panose="02010609060101010101" pitchFamily="49" charset="-122"/>
                <a:ea typeface="黑体" panose="02010609060101010101" pitchFamily="49" charset="-122"/>
              </a:rPr>
              <a:t>《</a:t>
            </a:r>
            <a:r>
              <a:rPr lang="zh-CN" altLang="en-US" sz="3200" b="1" dirty="0">
                <a:solidFill>
                  <a:srgbClr val="000099"/>
                </a:solidFill>
                <a:latin typeface="黑体" panose="02010609060101010101" pitchFamily="49" charset="-122"/>
                <a:ea typeface="黑体" panose="02010609060101010101" pitchFamily="49" charset="-122"/>
              </a:rPr>
              <a:t>伏尔加河上的纤夫</a:t>
            </a:r>
            <a:r>
              <a:rPr lang="en-US" altLang="zh-CN" sz="3200" b="1" dirty="0">
                <a:solidFill>
                  <a:srgbClr val="000099"/>
                </a:solidFill>
                <a:latin typeface="黑体" panose="02010609060101010101" pitchFamily="49" charset="-122"/>
                <a:ea typeface="黑体" panose="02010609060101010101" pitchFamily="49" charset="-122"/>
              </a:rPr>
              <a:t>》</a:t>
            </a:r>
            <a:endParaRPr lang="zh-CN" altLang="en-US" sz="3200" b="1" dirty="0">
              <a:solidFill>
                <a:srgbClr val="FF00FF"/>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ppt_x</p:attrName>
                                        </p:attrNameLst>
                                      </p:cBhvr>
                                      <p:tavLst>
                                        <p:tav tm="0">
                                          <p:val>
                                            <p:strVal val="#ppt_x"/>
                                          </p:val>
                                        </p:tav>
                                        <p:tav tm="100000">
                                          <p:val>
                                            <p:strVal val="#ppt_x"/>
                                          </p:val>
                                        </p:tav>
                                      </p:tavLst>
                                    </p:anim>
                                    <p:anim calcmode="lin" valueType="num">
                                      <p:cBhvr>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文本框 1"/>
          <p:cNvSpPr txBox="1"/>
          <p:nvPr/>
        </p:nvSpPr>
        <p:spPr>
          <a:xfrm>
            <a:off x="-14287" y="28575"/>
            <a:ext cx="12192000" cy="584200"/>
          </a:xfrm>
          <a:prstGeom prst="rect">
            <a:avLst/>
          </a:prstGeom>
          <a:noFill/>
          <a:ln w="9525">
            <a:noFill/>
          </a:ln>
        </p:spPr>
        <p:txBody>
          <a:bodyPr anchor="t">
            <a:spAutoFit/>
          </a:bodyPr>
          <a:lstStyle/>
          <a:p>
            <a:r>
              <a:rPr lang="en-US" altLang="zh-CN" sz="3200" b="1" dirty="0">
                <a:solidFill>
                  <a:srgbClr val="000066"/>
                </a:solidFill>
                <a:latin typeface="黑体" panose="02010609060101010101" pitchFamily="49" charset="-122"/>
                <a:ea typeface="黑体" panose="02010609060101010101" pitchFamily="49" charset="-122"/>
              </a:rPr>
              <a:t>3</a:t>
            </a:r>
            <a:r>
              <a:rPr lang="zh-CN" altLang="en-US" sz="3200" b="1" dirty="0">
                <a:solidFill>
                  <a:srgbClr val="000066"/>
                </a:solidFill>
                <a:latin typeface="黑体" panose="02010609060101010101" pitchFamily="49" charset="-122"/>
                <a:ea typeface="黑体" panose="02010609060101010101" pitchFamily="49" charset="-122"/>
              </a:rPr>
              <a:t>、</a:t>
            </a:r>
            <a:r>
              <a:rPr lang="en-US" altLang="zh-CN" sz="3200" b="1" dirty="0">
                <a:solidFill>
                  <a:srgbClr val="000066"/>
                </a:solidFill>
                <a:latin typeface="黑体" panose="02010609060101010101" pitchFamily="49" charset="-122"/>
                <a:ea typeface="黑体" panose="02010609060101010101" pitchFamily="49" charset="-122"/>
              </a:rPr>
              <a:t>20</a:t>
            </a:r>
            <a:r>
              <a:rPr lang="zh-CN" altLang="en-US" sz="3200" b="1" dirty="0">
                <a:solidFill>
                  <a:srgbClr val="000066"/>
                </a:solidFill>
                <a:latin typeface="黑体" panose="02010609060101010101" pitchFamily="49" charset="-122"/>
                <a:ea typeface="黑体" panose="02010609060101010101" pitchFamily="49" charset="-122"/>
              </a:rPr>
              <a:t>世纪以来，五六十年代成为主流</a:t>
            </a:r>
            <a:endParaRPr lang="zh-CN" altLang="en-US" sz="3200" b="1" dirty="0">
              <a:solidFill>
                <a:srgbClr val="FF0066"/>
              </a:solidFill>
              <a:latin typeface="黑体" panose="02010609060101010101" pitchFamily="49" charset="-122"/>
              <a:ea typeface="黑体" panose="02010609060101010101" pitchFamily="49" charset="-122"/>
            </a:endParaRPr>
          </a:p>
        </p:txBody>
      </p:sp>
      <p:sp>
        <p:nvSpPr>
          <p:cNvPr id="27650" name="文本框 2"/>
          <p:cNvSpPr txBox="1"/>
          <p:nvPr/>
        </p:nvSpPr>
        <p:spPr>
          <a:xfrm>
            <a:off x="28575" y="612775"/>
            <a:ext cx="8658225" cy="5508625"/>
          </a:xfrm>
          <a:prstGeom prst="rect">
            <a:avLst/>
          </a:prstGeom>
          <a:noFill/>
          <a:ln w="9525">
            <a:noFill/>
          </a:ln>
        </p:spPr>
        <p:txBody>
          <a:bodyPr anchor="t">
            <a:spAutoFit/>
          </a:bodyPr>
          <a:lstStyle/>
          <a:p>
            <a:r>
              <a:rPr lang="en-US" altLang="zh-CN" sz="3200" b="1" dirty="0">
                <a:latin typeface="黑体" panose="02010609060101010101" pitchFamily="49" charset="-122"/>
                <a:ea typeface="黑体" panose="02010609060101010101" pitchFamily="49" charset="-122"/>
              </a:rPr>
              <a:t>2</a:t>
            </a:r>
            <a:r>
              <a:rPr lang="zh-CN" altLang="en-US" sz="3200" b="1" dirty="0">
                <a:latin typeface="黑体" panose="02010609060101010101" pitchFamily="49" charset="-122"/>
                <a:ea typeface="黑体" panose="02010609060101010101" pitchFamily="49" charset="-122"/>
              </a:rPr>
              <a:t>、背景</a:t>
            </a:r>
            <a:endParaRPr lang="en-US" altLang="zh-CN" sz="3200" b="1" dirty="0">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政治：</a:t>
            </a:r>
            <a:r>
              <a:rPr lang="zh-CN" altLang="en-US" sz="3200" b="1" dirty="0">
                <a:solidFill>
                  <a:srgbClr val="000099"/>
                </a:solidFill>
                <a:latin typeface="黑体" panose="02010609060101010101" pitchFamily="49" charset="-122"/>
                <a:ea typeface="黑体" panose="02010609060101010101" pitchFamily="49" charset="-122"/>
              </a:rPr>
              <a:t>第二次工业革命以来，两次世界大战和多次经济危机给人们心灵造成巨大创伤；</a:t>
            </a:r>
            <a:endParaRPr lang="en-US" altLang="zh-CN" sz="3200" b="1" dirty="0">
              <a:solidFill>
                <a:srgbClr val="000099"/>
              </a:solidFill>
              <a:latin typeface="黑体" panose="02010609060101010101" pitchFamily="49" charset="-122"/>
              <a:ea typeface="黑体" panose="02010609060101010101" pitchFamily="49" charset="-122"/>
            </a:endParaRPr>
          </a:p>
          <a:p>
            <a:r>
              <a:rPr lang="zh-CN" altLang="en-US" sz="3200" b="1" dirty="0">
                <a:solidFill>
                  <a:srgbClr val="000099"/>
                </a:solidFill>
                <a:latin typeface="黑体" panose="02010609060101010101" pitchFamily="49" charset="-122"/>
                <a:ea typeface="黑体" panose="02010609060101010101" pitchFamily="49" charset="-122"/>
              </a:rPr>
              <a:t>人们对资本主义制度产生怀疑；</a:t>
            </a:r>
            <a:endParaRPr lang="en-US" altLang="zh-CN" sz="3200" b="1" dirty="0">
              <a:solidFill>
                <a:srgbClr val="000099"/>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经济：伴随着工业化而来的快节奏改变着人们的生活、心理和思维方式</a:t>
            </a:r>
            <a:r>
              <a:rPr lang="en-US" altLang="zh-CN" sz="3200" b="1" dirty="0">
                <a:solidFill>
                  <a:srgbClr val="000000"/>
                </a:solidFill>
                <a:latin typeface="黑体" panose="02010609060101010101" pitchFamily="49" charset="-122"/>
                <a:ea typeface="黑体" panose="02010609060101010101" pitchFamily="49" charset="-122"/>
              </a:rPr>
              <a:t>--</a:t>
            </a:r>
            <a:r>
              <a:rPr lang="zh-CN" altLang="en-US" sz="3200" b="1" dirty="0">
                <a:latin typeface="黑体" panose="02010609060101010101" pitchFamily="49" charset="-122"/>
                <a:ea typeface="黑体" panose="02010609060101010101" pitchFamily="49" charset="-122"/>
              </a:rPr>
              <a:t>加剧了人们的</a:t>
            </a:r>
            <a:r>
              <a:rPr lang="zh-CN" altLang="en-US" sz="3200" b="1" dirty="0">
                <a:solidFill>
                  <a:srgbClr val="FF0000"/>
                </a:solidFill>
                <a:latin typeface="黑体" panose="02010609060101010101" pitchFamily="49" charset="-122"/>
                <a:ea typeface="黑体" panose="02010609060101010101" pitchFamily="49" charset="-122"/>
              </a:rPr>
              <a:t>紧张</a:t>
            </a:r>
            <a:r>
              <a:rPr lang="zh-CN" altLang="en-US" sz="3200" b="1" dirty="0">
                <a:latin typeface="黑体" panose="02010609060101010101" pitchFamily="49" charset="-122"/>
                <a:ea typeface="黑体" panose="02010609060101010101" pitchFamily="49" charset="-122"/>
              </a:rPr>
              <a:t>感和</a:t>
            </a:r>
            <a:r>
              <a:rPr lang="zh-CN" altLang="en-US" sz="3200" b="1" dirty="0">
                <a:solidFill>
                  <a:srgbClr val="FF0000"/>
                </a:solidFill>
                <a:latin typeface="黑体" panose="02010609060101010101" pitchFamily="49" charset="-122"/>
                <a:ea typeface="黑体" panose="02010609060101010101" pitchFamily="49" charset="-122"/>
              </a:rPr>
              <a:t>精神创伤</a:t>
            </a:r>
            <a:r>
              <a:rPr lang="zh-CN" altLang="en-US" sz="3200" b="1" dirty="0">
                <a:latin typeface="黑体" panose="02010609060101010101" pitchFamily="49" charset="-122"/>
                <a:ea typeface="黑体" panose="02010609060101010101" pitchFamily="49" charset="-122"/>
              </a:rPr>
              <a:t>；</a:t>
            </a:r>
            <a:endParaRPr lang="zh-CN" altLang="en-US" sz="3200" b="1" dirty="0">
              <a:latin typeface="Arial" panose="020B0604020202020204" pitchFamily="34" charset="0"/>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思想：</a:t>
            </a:r>
            <a:r>
              <a:rPr lang="zh-CN" altLang="en-US" sz="3200" b="1" dirty="0">
                <a:latin typeface="黑体" panose="02010609060101010101" pitchFamily="49" charset="-122"/>
                <a:ea typeface="黑体" panose="02010609060101010101" pitchFamily="49" charset="-122"/>
              </a:rPr>
              <a:t>精神统治危机：人们对资本主义现实生活感到失望、苦闷和迷惘；</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科技：第三次科技革命；科学技术</a:t>
            </a:r>
            <a:r>
              <a:rPr lang="zh-CN" altLang="en-US" sz="3200" b="1" dirty="0">
                <a:solidFill>
                  <a:srgbClr val="000000"/>
                </a:solidFill>
                <a:latin typeface="黑体" panose="02010609060101010101" pitchFamily="49" charset="-122"/>
                <a:ea typeface="黑体" panose="02010609060101010101" pitchFamily="49" charset="-122"/>
              </a:rPr>
              <a:t>飞速发展，拓宽了艺术家认识世界的视野。</a:t>
            </a:r>
            <a:endParaRPr lang="en-US" altLang="zh-CN" sz="3200" b="1" dirty="0">
              <a:solidFill>
                <a:srgbClr val="000000"/>
              </a:solidFill>
              <a:latin typeface="黑体" panose="02010609060101010101" pitchFamily="49" charset="-122"/>
              <a:ea typeface="黑体" panose="02010609060101010101" pitchFamily="49" charset="-122"/>
            </a:endParaRPr>
          </a:p>
        </p:txBody>
      </p:sp>
      <p:sp>
        <p:nvSpPr>
          <p:cNvPr id="4" name="文本框 3"/>
          <p:cNvSpPr txBox="1"/>
          <p:nvPr/>
        </p:nvSpPr>
        <p:spPr>
          <a:xfrm>
            <a:off x="8610600" y="1198563"/>
            <a:ext cx="3505200" cy="4032250"/>
          </a:xfrm>
          <a:prstGeom prst="rect">
            <a:avLst/>
          </a:prstGeom>
          <a:solidFill>
            <a:srgbClr val="FFFF00"/>
          </a:solidFill>
          <a:ln w="9525">
            <a:noFill/>
          </a:ln>
        </p:spPr>
        <p:txBody>
          <a:bodyPr anchor="t">
            <a:spAutoFit/>
          </a:bodyPr>
          <a:lstStyle/>
          <a:p>
            <a:r>
              <a:rPr lang="zh-CN" altLang="en-US" sz="3200" b="1" dirty="0">
                <a:solidFill>
                  <a:srgbClr val="FF0000"/>
                </a:solidFill>
                <a:latin typeface="黑体" panose="02010609060101010101" pitchFamily="49" charset="-122"/>
                <a:ea typeface="黑体" panose="02010609060101010101" pitchFamily="49" charset="-122"/>
              </a:rPr>
              <a:t>文学：现代主义文学</a:t>
            </a:r>
            <a:r>
              <a:rPr lang="en-US" altLang="zh-CN" sz="3200" b="1" dirty="0">
                <a:solidFill>
                  <a:srgbClr val="FF0000"/>
                </a:solidFill>
                <a:latin typeface="黑体" panose="02010609060101010101" pitchFamily="49" charset="-122"/>
                <a:ea typeface="黑体" panose="02010609060101010101" pitchFamily="49" charset="-122"/>
              </a:rPr>
              <a:t>—</a:t>
            </a:r>
            <a:r>
              <a:rPr lang="zh-CN" altLang="en-US" sz="3200" b="1" dirty="0">
                <a:solidFill>
                  <a:srgbClr val="FF0000"/>
                </a:solidFill>
                <a:latin typeface="黑体" panose="02010609060101010101" pitchFamily="49" charset="-122"/>
                <a:ea typeface="黑体" panose="02010609060101010101" pitchFamily="49" charset="-122"/>
              </a:rPr>
              <a:t>荒诞派戏剧、魔幻现实主义文学；</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音乐：现代主义音乐</a:t>
            </a:r>
            <a:r>
              <a:rPr lang="en-US" altLang="zh-CN" sz="3200" b="1" dirty="0">
                <a:solidFill>
                  <a:srgbClr val="FF0000"/>
                </a:solidFill>
                <a:latin typeface="黑体" panose="02010609060101010101" pitchFamily="49" charset="-122"/>
                <a:ea typeface="黑体" panose="02010609060101010101" pitchFamily="49" charset="-122"/>
              </a:rPr>
              <a:t>-</a:t>
            </a:r>
            <a:r>
              <a:rPr lang="zh-CN" altLang="en-US" sz="3200" b="1" dirty="0">
                <a:solidFill>
                  <a:srgbClr val="FF0000"/>
                </a:solidFill>
                <a:latin typeface="黑体" panose="02010609060101010101" pitchFamily="49" charset="-122"/>
                <a:ea typeface="黑体" panose="02010609060101010101" pitchFamily="49" charset="-122"/>
              </a:rPr>
              <a:t>爵士乐摇滚乐等；</a:t>
            </a:r>
            <a:endParaRPr lang="en-US" altLang="zh-CN" sz="3200" b="1" dirty="0">
              <a:solidFill>
                <a:srgbClr val="FF0000"/>
              </a:solidFill>
              <a:latin typeface="黑体" panose="02010609060101010101" pitchFamily="49" charset="-122"/>
              <a:ea typeface="黑体" panose="02010609060101010101" pitchFamily="49" charset="-122"/>
            </a:endParaRPr>
          </a:p>
          <a:p>
            <a:r>
              <a:rPr lang="zh-CN" altLang="en-US" sz="3200" b="1" dirty="0">
                <a:solidFill>
                  <a:srgbClr val="FF0000"/>
                </a:solidFill>
                <a:latin typeface="黑体" panose="02010609060101010101" pitchFamily="49" charset="-122"/>
                <a:ea typeface="黑体" panose="02010609060101010101" pitchFamily="49" charset="-122"/>
              </a:rPr>
              <a:t>美术：现代派美术</a:t>
            </a:r>
            <a:endParaRPr lang="en-US" altLang="zh-CN" sz="3200" b="1" dirty="0">
              <a:solidFill>
                <a:srgbClr val="FF0000"/>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文本框 183297"/>
          <p:cNvSpPr txBox="1"/>
          <p:nvPr/>
        </p:nvSpPr>
        <p:spPr>
          <a:xfrm>
            <a:off x="2351088" y="333375"/>
            <a:ext cx="7848600" cy="521970"/>
          </a:xfrm>
          <a:prstGeom prst="rect">
            <a:avLst/>
          </a:prstGeom>
          <a:noFill/>
          <a:ln w="9525">
            <a:noFill/>
          </a:ln>
        </p:spPr>
        <p:txBody>
          <a:bodyPr anchor="t">
            <a:spAutoFit/>
          </a:bodyPr>
          <a:lstStyle/>
          <a:p>
            <a:pPr algn="ctr">
              <a:spcBef>
                <a:spcPct val="50000"/>
              </a:spcBef>
            </a:pPr>
            <a:r>
              <a:rPr lang="en-US" altLang="zh-CN" sz="2800" b="1" dirty="0">
                <a:solidFill>
                  <a:srgbClr val="FF0000"/>
                </a:solidFill>
                <a:latin typeface="黑体" panose="02010609060101010101" pitchFamily="49" charset="-122"/>
                <a:ea typeface="黑体" panose="02010609060101010101" pitchFamily="49" charset="-122"/>
              </a:rPr>
              <a:t>19</a:t>
            </a:r>
            <a:r>
              <a:rPr lang="zh-CN" altLang="en-US" sz="2800" b="1" dirty="0">
                <a:solidFill>
                  <a:srgbClr val="FF0000"/>
                </a:solidFill>
                <a:latin typeface="黑体" panose="02010609060101010101" pitchFamily="49" charset="-122"/>
                <a:ea typeface="黑体" panose="02010609060101010101" pitchFamily="49" charset="-122"/>
              </a:rPr>
              <a:t>世纪以来的世界文化</a:t>
            </a:r>
          </a:p>
        </p:txBody>
      </p:sp>
      <p:graphicFrame>
        <p:nvGraphicFramePr>
          <p:cNvPr id="183299" name="内容占位符 183298"/>
          <p:cNvGraphicFramePr>
            <a:graphicFrameLocks noGrp="1"/>
          </p:cNvGraphicFramePr>
          <p:nvPr>
            <p:ph idx="4294967295"/>
            <p:custDataLst>
              <p:tags r:id="rId1"/>
            </p:custDataLst>
          </p:nvPr>
        </p:nvGraphicFramePr>
        <p:xfrm>
          <a:off x="1919288" y="908050"/>
          <a:ext cx="8280400" cy="5400675"/>
        </p:xfrm>
        <a:graphic>
          <a:graphicData uri="http://schemas.openxmlformats.org/drawingml/2006/table">
            <a:tbl>
              <a:tblPr/>
              <a:tblGrid>
                <a:gridCol w="2070100"/>
                <a:gridCol w="2070100"/>
                <a:gridCol w="2012950"/>
                <a:gridCol w="2127250"/>
              </a:tblGrid>
              <a:tr h="51816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时期</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文学</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音乐</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美术</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787525">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solidFill>
                            <a:srgbClr val="FF0000"/>
                          </a:solidFill>
                          <a:latin typeface="黑体" panose="02010609060101010101" pitchFamily="49" charset="-122"/>
                          <a:ea typeface="黑体" panose="02010609060101010101" pitchFamily="49" charset="-122"/>
                        </a:rPr>
                        <a:t>第一次工业革命时期（ （</a:t>
                      </a:r>
                      <a:r>
                        <a:rPr lang="en-US" altLang="zh-CN" sz="1800" b="1" dirty="0">
                          <a:solidFill>
                            <a:srgbClr val="FF0000"/>
                          </a:solidFill>
                          <a:latin typeface="黑体" panose="02010609060101010101" pitchFamily="49" charset="-122"/>
                          <a:ea typeface="黑体" panose="02010609060101010101" pitchFamily="49" charset="-122"/>
                        </a:rPr>
                        <a:t>19</a:t>
                      </a:r>
                      <a:r>
                        <a:rPr lang="zh-CN" altLang="en-US" sz="1800" b="1" dirty="0">
                          <a:solidFill>
                            <a:srgbClr val="FF0000"/>
                          </a:solidFill>
                          <a:latin typeface="黑体" panose="02010609060101010101" pitchFamily="49" charset="-122"/>
                          <a:ea typeface="黑体" panose="02010609060101010101" pitchFamily="49" charset="-122"/>
                        </a:rPr>
                        <a:t>世纪初</a:t>
                      </a:r>
                      <a:r>
                        <a:rPr lang="en-US" altLang="zh-CN" sz="1800" b="1">
                          <a:solidFill>
                            <a:srgbClr val="FF0000"/>
                          </a:solidFill>
                          <a:latin typeface="Arial" panose="020B0604020202020204" pitchFamily="34" charset="0"/>
                          <a:ea typeface="黑体" panose="02010609060101010101" pitchFamily="49" charset="-122"/>
                        </a:rPr>
                        <a:t>——</a:t>
                      </a:r>
                      <a:r>
                        <a:rPr lang="en-US" altLang="zh-CN" sz="1800" b="1" dirty="0">
                          <a:solidFill>
                            <a:srgbClr val="FF0000"/>
                          </a:solidFill>
                          <a:latin typeface="黑体" panose="02010609060101010101" pitchFamily="49" charset="-122"/>
                          <a:ea typeface="黑体" panose="02010609060101010101" pitchFamily="49" charset="-122"/>
                        </a:rPr>
                        <a:t>70</a:t>
                      </a:r>
                      <a:r>
                        <a:rPr lang="zh-CN" altLang="en-US" sz="1800" b="1" dirty="0">
                          <a:solidFill>
                            <a:srgbClr val="FF0000"/>
                          </a:solidFill>
                          <a:latin typeface="黑体" panose="02010609060101010101" pitchFamily="49" charset="-122"/>
                          <a:ea typeface="黑体" panose="02010609060101010101" pitchFamily="49" charset="-122"/>
                        </a:rPr>
                        <a:t>年代）</a:t>
                      </a:r>
                      <a:r>
                        <a:rPr lang="zh-CN" altLang="en-US" sz="1800" b="1" dirty="0">
                          <a:latin typeface="黑体" panose="02010609060101010101" pitchFamily="49" charset="-122"/>
                          <a:ea typeface="黑体" panose="02010609060101010101" pitchFamily="49" charset="-122"/>
                        </a:rPr>
                        <a:t> </a:t>
                      </a:r>
                      <a:r>
                        <a:rPr lang="zh-CN" altLang="en-US" sz="1800" b="1" dirty="0">
                          <a:solidFill>
                            <a:srgbClr val="FF0000"/>
                          </a:solidFill>
                          <a:latin typeface="黑体" panose="02010609060101010101" pitchFamily="49" charset="-122"/>
                          <a:ea typeface="黑体" panose="02010609060101010101" pitchFamily="49" charset="-122"/>
                        </a:rPr>
                        <a:t>）</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400" b="1" dirty="0">
                          <a:solidFill>
                            <a:srgbClr val="0000FF"/>
                          </a:solidFill>
                        </a:rPr>
                        <a:t> </a:t>
                      </a:r>
                      <a:endParaRPr lang="zh-CN" altLang="en-US" sz="1800" b="1"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solidFill>
                            <a:srgbClr val="0000FF"/>
                          </a:solidFill>
                        </a:rPr>
                        <a:t>  </a:t>
                      </a:r>
                      <a:endParaRPr lang="zh-CN" altLang="en-US" sz="1800" b="1"/>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56464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第二次工业革</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命时期（</a:t>
                      </a:r>
                      <a:r>
                        <a:rPr lang="en-US" altLang="zh-CN" sz="2000" b="1" dirty="0">
                          <a:solidFill>
                            <a:srgbClr val="FF0000"/>
                          </a:solidFill>
                          <a:latin typeface="黑体" panose="02010609060101010101" pitchFamily="49" charset="-122"/>
                          <a:ea typeface="黑体" panose="02010609060101010101" pitchFamily="49" charset="-122"/>
                        </a:rPr>
                        <a:t>19</a:t>
                      </a:r>
                      <a:r>
                        <a:rPr lang="zh-CN" altLang="en-US" sz="2000" b="1" dirty="0">
                          <a:solidFill>
                            <a:srgbClr val="FF0000"/>
                          </a:solidFill>
                          <a:latin typeface="黑体" panose="02010609060101010101" pitchFamily="49" charset="-122"/>
                          <a:ea typeface="黑体" panose="02010609060101010101" pitchFamily="49" charset="-122"/>
                        </a:rPr>
                        <a:t>世</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纪末</a:t>
                      </a:r>
                      <a:r>
                        <a:rPr lang="en-US" altLang="zh-CN" sz="2000" b="1">
                          <a:solidFill>
                            <a:srgbClr val="FF0000"/>
                          </a:solidFill>
                          <a:latin typeface="Arial" panose="020B0604020202020204" pitchFamily="34" charset="0"/>
                          <a:ea typeface="黑体" panose="02010609060101010101" pitchFamily="49" charset="-122"/>
                        </a:rPr>
                        <a:t>——</a:t>
                      </a:r>
                      <a:r>
                        <a:rPr lang="en-US" altLang="zh-CN" sz="2000" b="1" dirty="0">
                          <a:solidFill>
                            <a:srgbClr val="FF0000"/>
                          </a:solidFill>
                          <a:latin typeface="黑体" panose="02010609060101010101" pitchFamily="49" charset="-122"/>
                          <a:ea typeface="黑体" panose="02010609060101010101" pitchFamily="49" charset="-122"/>
                        </a:rPr>
                        <a:t>20</a:t>
                      </a:r>
                      <a:r>
                        <a:rPr lang="zh-CN" altLang="en-US" sz="2000" b="1" dirty="0">
                          <a:solidFill>
                            <a:srgbClr val="FF0000"/>
                          </a:solidFill>
                          <a:latin typeface="黑体" panose="02010609060101010101" pitchFamily="49" charset="-122"/>
                          <a:ea typeface="黑体" panose="02010609060101010101" pitchFamily="49" charset="-122"/>
                        </a:rPr>
                        <a:t>世</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纪中期） </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en-US" altLang="zh-CN" sz="2000" dirty="0"/>
                    </a:p>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en-US" altLang="zh-CN" dirty="0"/>
                    </a:p>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solidFill>
                            <a:srgbClr val="0000FF"/>
                          </a:solidFill>
                        </a:rPr>
                        <a:t> </a:t>
                      </a:r>
                      <a:endParaRPr lang="zh-CN" altLang="en-US" sz="18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53035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二战前后的文艺（</a:t>
                      </a:r>
                      <a:r>
                        <a:rPr lang="en-US" altLang="zh-CN" sz="2000" b="1" dirty="0">
                          <a:solidFill>
                            <a:srgbClr val="FF0000"/>
                          </a:solidFill>
                          <a:latin typeface="黑体" panose="02010609060101010101" pitchFamily="49" charset="-122"/>
                          <a:ea typeface="黑体" panose="02010609060101010101" pitchFamily="49" charset="-122"/>
                        </a:rPr>
                        <a:t>1945</a:t>
                      </a:r>
                      <a:r>
                        <a:rPr lang="zh-CN" altLang="en-US" sz="2000" b="1" dirty="0">
                          <a:solidFill>
                            <a:srgbClr val="FF0000"/>
                          </a:solidFill>
                          <a:latin typeface="黑体" panose="02010609060101010101" pitchFamily="49" charset="-122"/>
                          <a:ea typeface="黑体" panose="02010609060101010101" pitchFamily="49" charset="-122"/>
                        </a:rPr>
                        <a:t>年前后）</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solidFill>
                            <a:srgbClr val="0000FF"/>
                          </a:solidFill>
                        </a:rPr>
                        <a:t> </a:t>
                      </a:r>
                      <a:endParaRPr lang="zh-CN" altLang="en-US" sz="1800" b="1" dirty="0">
                        <a:solidFill>
                          <a:srgbClr val="0000FF"/>
                        </a:solidFill>
                      </a:endParaRP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zh-CN" altLang="en-US" sz="2000" b="1"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zh-CN" altLang="en-US" b="1" dirty="0">
                        <a:solidFill>
                          <a:srgbClr val="0000FF"/>
                        </a:solidFill>
                      </a:endParaRP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8221" name="文本框 183326"/>
          <p:cNvSpPr txBox="1"/>
          <p:nvPr/>
        </p:nvSpPr>
        <p:spPr>
          <a:xfrm>
            <a:off x="2855913" y="188913"/>
            <a:ext cx="1871662" cy="368300"/>
          </a:xfrm>
          <a:prstGeom prst="rect">
            <a:avLst/>
          </a:prstGeom>
          <a:noFill/>
          <a:ln w="9525">
            <a:noFill/>
          </a:ln>
        </p:spPr>
        <p:txBody>
          <a:bodyPr anchor="t">
            <a:spAutoFit/>
          </a:bodyPr>
          <a:lstStyle/>
          <a:p>
            <a:pPr>
              <a:spcBef>
                <a:spcPct val="50000"/>
              </a:spcBef>
            </a:pPr>
            <a:endParaRPr lang="zh-CN" dirty="0">
              <a:latin typeface="Arial" panose="020B0604020202020204" pitchFamily="3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312485"/>
            <a:ext cx="5347063"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一、</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世纪以来的音乐</a:t>
            </a:r>
          </a:p>
        </p:txBody>
      </p:sp>
      <p:sp>
        <p:nvSpPr>
          <p:cNvPr id="3" name="文本框 2"/>
          <p:cNvSpPr txBox="1"/>
          <p:nvPr/>
        </p:nvSpPr>
        <p:spPr>
          <a:xfrm>
            <a:off x="1188720" y="1049384"/>
            <a:ext cx="7528560" cy="58477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1.</a:t>
            </a:r>
            <a:r>
              <a:rPr lang="zh-CN" altLang="en-US" sz="3200" dirty="0">
                <a:latin typeface="等线" panose="02010600030101010101" pitchFamily="2" charset="-122"/>
                <a:ea typeface="等线" panose="02010600030101010101" pitchFamily="2" charset="-122"/>
              </a:rPr>
              <a:t>古典主义与浪漫主义的桥梁</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贝多芬</a:t>
            </a: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28857" r="25713"/>
          <a:stretch>
            <a:fillRect/>
          </a:stretch>
        </p:blipFill>
        <p:spPr>
          <a:xfrm>
            <a:off x="1393898" y="1962320"/>
            <a:ext cx="3559102" cy="4333978"/>
          </a:xfrm>
          <a:prstGeom prst="rect">
            <a:avLst/>
          </a:prstGeom>
        </p:spPr>
      </p:pic>
      <p:sp>
        <p:nvSpPr>
          <p:cNvPr id="5" name="文本框 4"/>
          <p:cNvSpPr txBox="1"/>
          <p:nvPr/>
        </p:nvSpPr>
        <p:spPr>
          <a:xfrm>
            <a:off x="6096000" y="1962320"/>
            <a:ext cx="5136776" cy="584775"/>
          </a:xfrm>
          <a:prstGeom prst="rect">
            <a:avLst/>
          </a:prstGeom>
          <a:noFill/>
        </p:spPr>
        <p:txBody>
          <a:bodyPr wrap="square" rtlCol="0">
            <a:spAutoFit/>
          </a:bodyPr>
          <a:lstStyle/>
          <a:p>
            <a:r>
              <a:rPr lang="zh-CN" altLang="en-US" sz="3200" b="1" dirty="0">
                <a:solidFill>
                  <a:srgbClr val="D46730"/>
                </a:solidFill>
                <a:latin typeface="等线" panose="02010600030101010101" pitchFamily="2" charset="-122"/>
                <a:ea typeface="等线" panose="02010600030101010101" pitchFamily="2" charset="-122"/>
              </a:rPr>
              <a:t>古典主义（</a:t>
            </a:r>
            <a:r>
              <a:rPr lang="en-US" altLang="zh-CN" sz="3200" b="1" dirty="0">
                <a:solidFill>
                  <a:srgbClr val="D46730"/>
                </a:solidFill>
                <a:latin typeface="等线" panose="02010600030101010101" pitchFamily="2" charset="-122"/>
                <a:ea typeface="等线" panose="02010600030101010101" pitchFamily="2" charset="-122"/>
              </a:rPr>
              <a:t>Classical Music</a:t>
            </a:r>
            <a:r>
              <a:rPr lang="zh-CN" altLang="en-US" sz="3200" b="1" dirty="0">
                <a:solidFill>
                  <a:srgbClr val="D46730"/>
                </a:solidFill>
                <a:latin typeface="等线" panose="02010600030101010101" pitchFamily="2" charset="-122"/>
                <a:ea typeface="等线" panose="02010600030101010101" pitchFamily="2" charset="-122"/>
              </a:rPr>
              <a:t>）</a:t>
            </a:r>
          </a:p>
        </p:txBody>
      </p:sp>
      <p:sp>
        <p:nvSpPr>
          <p:cNvPr id="6" name="矩形 5"/>
          <p:cNvSpPr/>
          <p:nvPr/>
        </p:nvSpPr>
        <p:spPr>
          <a:xfrm>
            <a:off x="5226424" y="2674873"/>
            <a:ext cx="6723529" cy="1384995"/>
          </a:xfrm>
          <a:prstGeom prst="rect">
            <a:avLst/>
          </a:prstGeom>
        </p:spPr>
        <p:txBody>
          <a:bodyPr wrap="square">
            <a:spAutoFit/>
          </a:bodyPr>
          <a:lstStyle/>
          <a:p>
            <a:r>
              <a:rPr lang="zh-CN" altLang="en-US" sz="2800" dirty="0">
                <a:latin typeface="等线" panose="02010600030101010101" pitchFamily="2" charset="-122"/>
                <a:ea typeface="等线" panose="02010600030101010101" pitchFamily="2" charset="-122"/>
              </a:rPr>
              <a:t>        注重形式，讲究谐调，遵循比率适当和自然平衡的原则，强调风格高雅、体现乐观向上的进取精神。</a:t>
            </a:r>
          </a:p>
        </p:txBody>
      </p:sp>
      <p:sp>
        <p:nvSpPr>
          <p:cNvPr id="7" name="文本框 6"/>
          <p:cNvSpPr txBox="1"/>
          <p:nvPr/>
        </p:nvSpPr>
        <p:spPr>
          <a:xfrm>
            <a:off x="5752203" y="4324708"/>
            <a:ext cx="5930153" cy="584775"/>
          </a:xfrm>
          <a:prstGeom prst="rect">
            <a:avLst/>
          </a:prstGeom>
          <a:noFill/>
        </p:spPr>
        <p:txBody>
          <a:bodyPr wrap="square" rtlCol="0">
            <a:spAutoFit/>
          </a:bodyPr>
          <a:lstStyle/>
          <a:p>
            <a:r>
              <a:rPr lang="zh-CN" altLang="en-US" sz="3200" b="1" dirty="0">
                <a:solidFill>
                  <a:srgbClr val="D46730"/>
                </a:solidFill>
                <a:latin typeface="等线" panose="02010600030101010101" pitchFamily="2" charset="-122"/>
                <a:ea typeface="等线" panose="02010600030101010101" pitchFamily="2" charset="-122"/>
              </a:rPr>
              <a:t>浪漫主义（</a:t>
            </a:r>
            <a:r>
              <a:rPr lang="en-US" altLang="zh-CN" sz="3200" b="1" dirty="0">
                <a:solidFill>
                  <a:srgbClr val="D46730"/>
                </a:solidFill>
                <a:latin typeface="等线" panose="02010600030101010101" pitchFamily="2" charset="-122"/>
                <a:ea typeface="等线" panose="02010600030101010101" pitchFamily="2" charset="-122"/>
              </a:rPr>
              <a:t>Romanticism Music</a:t>
            </a:r>
            <a:r>
              <a:rPr lang="zh-CN" altLang="en-US" sz="3200" b="1" dirty="0">
                <a:solidFill>
                  <a:srgbClr val="D46730"/>
                </a:solidFill>
                <a:latin typeface="等线" panose="02010600030101010101" pitchFamily="2" charset="-122"/>
                <a:ea typeface="等线" panose="02010600030101010101" pitchFamily="2" charset="-122"/>
              </a:rPr>
              <a:t>）</a:t>
            </a:r>
          </a:p>
        </p:txBody>
      </p:sp>
      <p:sp>
        <p:nvSpPr>
          <p:cNvPr id="8" name="矩形 7"/>
          <p:cNvSpPr/>
          <p:nvPr/>
        </p:nvSpPr>
        <p:spPr>
          <a:xfrm>
            <a:off x="5526688" y="5128789"/>
            <a:ext cx="5930153" cy="954107"/>
          </a:xfrm>
          <a:prstGeom prst="rect">
            <a:avLst/>
          </a:prstGeom>
        </p:spPr>
        <p:txBody>
          <a:bodyPr wrap="square">
            <a:spAutoFit/>
          </a:bodyPr>
          <a:lstStyle/>
          <a:p>
            <a:r>
              <a:rPr lang="zh-CN" altLang="en-US" sz="2800" dirty="0">
                <a:latin typeface="等线" panose="02010600030101010101" pitchFamily="2" charset="-122"/>
                <a:ea typeface="等线" panose="02010600030101010101" pitchFamily="2" charset="-122"/>
              </a:rPr>
              <a:t>       强调艺术家的个性和独创性，偏重于色彩和感情。</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文本框 182273"/>
          <p:cNvSpPr txBox="1"/>
          <p:nvPr/>
        </p:nvSpPr>
        <p:spPr>
          <a:xfrm>
            <a:off x="2351088" y="333375"/>
            <a:ext cx="7848600" cy="521970"/>
          </a:xfrm>
          <a:prstGeom prst="rect">
            <a:avLst/>
          </a:prstGeom>
          <a:noFill/>
          <a:ln w="9525">
            <a:noFill/>
          </a:ln>
        </p:spPr>
        <p:txBody>
          <a:bodyPr anchor="t">
            <a:spAutoFit/>
          </a:bodyPr>
          <a:lstStyle/>
          <a:p>
            <a:pPr algn="ctr">
              <a:spcBef>
                <a:spcPct val="50000"/>
              </a:spcBef>
            </a:pPr>
            <a:r>
              <a:rPr lang="en-US" altLang="zh-CN" sz="2800" b="1" dirty="0">
                <a:solidFill>
                  <a:srgbClr val="FF0000"/>
                </a:solidFill>
                <a:latin typeface="黑体" panose="02010609060101010101" pitchFamily="49" charset="-122"/>
                <a:ea typeface="黑体" panose="02010609060101010101" pitchFamily="49" charset="-122"/>
              </a:rPr>
              <a:t>19</a:t>
            </a:r>
            <a:r>
              <a:rPr lang="zh-CN" altLang="en-US" sz="2800" b="1" dirty="0">
                <a:solidFill>
                  <a:srgbClr val="FF0000"/>
                </a:solidFill>
                <a:latin typeface="黑体" panose="02010609060101010101" pitchFamily="49" charset="-122"/>
                <a:ea typeface="黑体" panose="02010609060101010101" pitchFamily="49" charset="-122"/>
              </a:rPr>
              <a:t>世纪以来的世界文化</a:t>
            </a:r>
          </a:p>
        </p:txBody>
      </p:sp>
      <p:graphicFrame>
        <p:nvGraphicFramePr>
          <p:cNvPr id="182275" name="内容占位符 182274"/>
          <p:cNvGraphicFramePr>
            <a:graphicFrameLocks noGrp="1"/>
          </p:cNvGraphicFramePr>
          <p:nvPr>
            <p:ph idx="4294967295"/>
            <p:custDataLst>
              <p:tags r:id="rId1"/>
            </p:custDataLst>
          </p:nvPr>
        </p:nvGraphicFramePr>
        <p:xfrm>
          <a:off x="1919288" y="908050"/>
          <a:ext cx="8280400" cy="5400675"/>
        </p:xfrm>
        <a:graphic>
          <a:graphicData uri="http://schemas.openxmlformats.org/drawingml/2006/table">
            <a:tbl>
              <a:tblPr/>
              <a:tblGrid>
                <a:gridCol w="2070100"/>
                <a:gridCol w="2070100"/>
                <a:gridCol w="2012950"/>
                <a:gridCol w="2127250"/>
              </a:tblGrid>
              <a:tr h="51816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时期</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文学</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音乐</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美术</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787525">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solidFill>
                            <a:srgbClr val="FF0000"/>
                          </a:solidFill>
                        </a:rPr>
                        <a:t>第一次工业革命时期（ （</a:t>
                      </a:r>
                      <a:r>
                        <a:rPr lang="en-US" altLang="zh-CN" sz="1800" b="1" dirty="0">
                          <a:solidFill>
                            <a:srgbClr val="FF0000"/>
                          </a:solidFill>
                        </a:rPr>
                        <a:t>19</a:t>
                      </a:r>
                      <a:r>
                        <a:rPr lang="zh-CN" altLang="en-US" sz="1800" b="1" dirty="0">
                          <a:solidFill>
                            <a:srgbClr val="FF0000"/>
                          </a:solidFill>
                        </a:rPr>
                        <a:t>世纪初</a:t>
                      </a:r>
                      <a:r>
                        <a:rPr lang="en-US" altLang="zh-CN" sz="1800" b="1">
                          <a:solidFill>
                            <a:srgbClr val="FF0000"/>
                          </a:solidFill>
                          <a:latin typeface="Arial" panose="020B0604020202020204" pitchFamily="34" charset="0"/>
                        </a:rPr>
                        <a:t>——</a:t>
                      </a:r>
                      <a:r>
                        <a:rPr lang="en-US" altLang="zh-CN" sz="1800" b="1" dirty="0">
                          <a:solidFill>
                            <a:srgbClr val="FF0000"/>
                          </a:solidFill>
                        </a:rPr>
                        <a:t>70</a:t>
                      </a:r>
                      <a:r>
                        <a:rPr lang="zh-CN" altLang="en-US" sz="1800" b="1" dirty="0">
                          <a:solidFill>
                            <a:srgbClr val="FF0000"/>
                          </a:solidFill>
                        </a:rPr>
                        <a:t>年代）</a:t>
                      </a:r>
                      <a:r>
                        <a:rPr lang="zh-CN" altLang="en-US" sz="1800" dirty="0"/>
                        <a:t> </a:t>
                      </a:r>
                      <a:r>
                        <a:rPr lang="zh-CN" altLang="en-US" sz="1800" b="1" dirty="0">
                          <a:solidFill>
                            <a:srgbClr val="FF0000"/>
                          </a:solidFill>
                        </a:rPr>
                        <a:t>）</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400" b="1" dirty="0">
                          <a:solidFill>
                            <a:srgbClr val="0000FF"/>
                          </a:solidFill>
                        </a:rPr>
                        <a:t> </a:t>
                      </a:r>
                      <a:endParaRPr lang="zh-CN" altLang="en-US" sz="1800" b="1"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solidFill>
                            <a:srgbClr val="0000FF"/>
                          </a:solidFill>
                        </a:rPr>
                        <a:t>浪漫主义美术：</a:t>
                      </a:r>
                      <a:r>
                        <a:rPr lang="en-US" altLang="zh-CN" sz="1800" b="1" dirty="0">
                          <a:solidFill>
                            <a:schemeClr val="tx1"/>
                          </a:solidFill>
                          <a:latin typeface="+mn-ea"/>
                          <a:sym typeface="+mn-ea"/>
                        </a:rPr>
                        <a:t>《</a:t>
                      </a:r>
                      <a:r>
                        <a:rPr lang="zh-CN" altLang="en-US" sz="1800" b="1" dirty="0">
                          <a:solidFill>
                            <a:schemeClr val="tx1"/>
                          </a:solidFill>
                          <a:latin typeface="+mn-ea"/>
                          <a:sym typeface="+mn-ea"/>
                        </a:rPr>
                        <a:t>自由引导人民</a:t>
                      </a:r>
                      <a:r>
                        <a:rPr lang="en-US" altLang="zh-CN" sz="1800" b="1" dirty="0">
                          <a:solidFill>
                            <a:schemeClr val="tx1"/>
                          </a:solidFill>
                          <a:latin typeface="+mn-ea"/>
                          <a:sym typeface="+mn-ea"/>
                        </a:rPr>
                        <a:t>》</a:t>
                      </a:r>
                      <a:r>
                        <a:rPr lang="en-US" altLang="zh-CN" sz="1800" b="1" dirty="0">
                          <a:solidFill>
                            <a:schemeClr val="tx1"/>
                          </a:solidFill>
                        </a:rPr>
                        <a:t> </a:t>
                      </a:r>
                    </a:p>
                    <a:p>
                      <a:pPr marL="0" lvl="0" indent="0">
                        <a:buNone/>
                      </a:pPr>
                      <a:r>
                        <a:rPr lang="zh-CN" altLang="en-US" sz="1800" b="1" dirty="0">
                          <a:solidFill>
                            <a:srgbClr val="0000FF"/>
                          </a:solidFill>
                        </a:rPr>
                        <a:t>现实主义美术：</a:t>
                      </a:r>
                      <a:r>
                        <a:rPr lang="en-US" altLang="zh-CN" sz="1800" b="1" dirty="0">
                          <a:solidFill>
                            <a:schemeClr val="tx1"/>
                          </a:solidFill>
                        </a:rPr>
                        <a:t>《</a:t>
                      </a:r>
                      <a:r>
                        <a:rPr lang="zh-CN" altLang="en-US" sz="1800" b="1" dirty="0">
                          <a:solidFill>
                            <a:schemeClr val="tx1"/>
                          </a:solidFill>
                        </a:rPr>
                        <a:t>伏尔加河上的纤夫</a:t>
                      </a:r>
                      <a:r>
                        <a:rPr lang="en-US" altLang="zh-CN" sz="1800" b="1">
                          <a:solidFill>
                            <a:schemeClr val="tx1"/>
                          </a:solidFill>
                        </a:rPr>
                        <a:t>》</a:t>
                      </a:r>
                      <a:r>
                        <a:rPr lang="zh-CN" altLang="en-US" sz="1800" b="1">
                          <a:solidFill>
                            <a:schemeClr val="tx1"/>
                          </a:solidFill>
                        </a:rPr>
                        <a:t>、</a:t>
                      </a:r>
                      <a:r>
                        <a:rPr lang="en-US" altLang="zh-CN" sz="1800" b="1" dirty="0">
                          <a:solidFill>
                            <a:schemeClr val="tx1"/>
                          </a:solidFill>
                        </a:rPr>
                        <a:t>《</a:t>
                      </a:r>
                      <a:r>
                        <a:rPr lang="zh-CN" altLang="en-US" sz="1800" b="1" dirty="0">
                          <a:solidFill>
                            <a:schemeClr val="tx1"/>
                          </a:solidFill>
                        </a:rPr>
                        <a:t>拾穗者</a:t>
                      </a:r>
                      <a:r>
                        <a:rPr lang="en-US" altLang="zh-CN" sz="1800" b="1">
                          <a:solidFill>
                            <a:schemeClr val="tx1"/>
                          </a:solidFill>
                        </a:rPr>
                        <a:t>》</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56464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第二次工业革</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命时期（</a:t>
                      </a:r>
                      <a:r>
                        <a:rPr lang="en-US" altLang="zh-CN" sz="2000" b="1" dirty="0">
                          <a:solidFill>
                            <a:srgbClr val="FF0000"/>
                          </a:solidFill>
                          <a:latin typeface="黑体" panose="02010609060101010101" pitchFamily="49" charset="-122"/>
                          <a:ea typeface="黑体" panose="02010609060101010101" pitchFamily="49" charset="-122"/>
                        </a:rPr>
                        <a:t>19</a:t>
                      </a:r>
                      <a:r>
                        <a:rPr lang="zh-CN" altLang="en-US" sz="2000" b="1" dirty="0">
                          <a:solidFill>
                            <a:srgbClr val="FF0000"/>
                          </a:solidFill>
                          <a:latin typeface="黑体" panose="02010609060101010101" pitchFamily="49" charset="-122"/>
                          <a:ea typeface="黑体" panose="02010609060101010101" pitchFamily="49" charset="-122"/>
                        </a:rPr>
                        <a:t>世</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纪末</a:t>
                      </a:r>
                      <a:r>
                        <a:rPr lang="en-US" altLang="zh-CN" sz="2000" b="1">
                          <a:solidFill>
                            <a:srgbClr val="FF0000"/>
                          </a:solidFill>
                          <a:latin typeface="Arial" panose="020B0604020202020204" pitchFamily="34" charset="0"/>
                          <a:ea typeface="黑体" panose="02010609060101010101" pitchFamily="49" charset="-122"/>
                        </a:rPr>
                        <a:t>——</a:t>
                      </a:r>
                      <a:r>
                        <a:rPr lang="en-US" altLang="zh-CN" sz="2000" b="1" dirty="0">
                          <a:solidFill>
                            <a:srgbClr val="FF0000"/>
                          </a:solidFill>
                          <a:latin typeface="黑体" panose="02010609060101010101" pitchFamily="49" charset="-122"/>
                          <a:ea typeface="黑体" panose="02010609060101010101" pitchFamily="49" charset="-122"/>
                        </a:rPr>
                        <a:t>20</a:t>
                      </a:r>
                      <a:r>
                        <a:rPr lang="zh-CN" altLang="en-US" sz="2000" b="1" dirty="0">
                          <a:solidFill>
                            <a:srgbClr val="FF0000"/>
                          </a:solidFill>
                          <a:latin typeface="黑体" panose="02010609060101010101" pitchFamily="49" charset="-122"/>
                          <a:ea typeface="黑体" panose="02010609060101010101" pitchFamily="49" charset="-122"/>
                        </a:rPr>
                        <a:t>世</a:t>
                      </a:r>
                    </a:p>
                    <a:p>
                      <a:pPr marL="0" lvl="0" indent="0">
                        <a:buNone/>
                      </a:pPr>
                      <a:r>
                        <a:rPr lang="zh-CN" altLang="en-US" sz="2000" b="1" dirty="0">
                          <a:solidFill>
                            <a:srgbClr val="FF0000"/>
                          </a:solidFill>
                          <a:latin typeface="黑体" panose="02010609060101010101" pitchFamily="49" charset="-122"/>
                          <a:ea typeface="黑体" panose="02010609060101010101" pitchFamily="49" charset="-122"/>
                        </a:rPr>
                        <a:t>纪中期） </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en-US" altLang="zh-CN" sz="2000" dirty="0"/>
                    </a:p>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en-US" altLang="zh-CN" dirty="0"/>
                    </a:p>
                    <a:p>
                      <a:pPr marL="0" lvl="0" indent="0">
                        <a:buNone/>
                      </a:pPr>
                      <a:endParaRPr lang="zh-CN" altLang="en-US"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solidFill>
                            <a:srgbClr val="0000FF"/>
                          </a:solidFill>
                        </a:rPr>
                        <a:t> </a:t>
                      </a:r>
                      <a:endParaRPr lang="zh-CN" altLang="en-US" sz="18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53035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000" b="1" dirty="0">
                          <a:solidFill>
                            <a:srgbClr val="FF0000"/>
                          </a:solidFill>
                        </a:rPr>
                        <a:t>二战前后的文艺（</a:t>
                      </a:r>
                      <a:r>
                        <a:rPr lang="en-US" altLang="zh-CN" sz="2000" b="1" dirty="0">
                          <a:solidFill>
                            <a:srgbClr val="FF0000"/>
                          </a:solidFill>
                        </a:rPr>
                        <a:t>1945</a:t>
                      </a:r>
                      <a:r>
                        <a:rPr lang="zh-CN" altLang="en-US" sz="2000" b="1" dirty="0">
                          <a:solidFill>
                            <a:srgbClr val="FF0000"/>
                          </a:solidFill>
                        </a:rPr>
                        <a:t>年前后）</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solidFill>
                            <a:srgbClr val="0000FF"/>
                          </a:solidFill>
                        </a:rPr>
                        <a:t> </a:t>
                      </a:r>
                      <a:endParaRPr lang="zh-CN" altLang="en-US" sz="1800" b="1" dirty="0">
                        <a:solidFill>
                          <a:srgbClr val="0000FF"/>
                        </a:solidFill>
                      </a:endParaRP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zh-CN" altLang="en-US" sz="2000" b="1" dirty="0"/>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2000" b="1" dirty="0">
                          <a:solidFill>
                            <a:srgbClr val="0000FF"/>
                          </a:solidFill>
                        </a:rPr>
                        <a:t> </a:t>
                      </a:r>
                      <a:endParaRPr lang="zh-CN" altLang="en-US" b="1" dirty="0">
                        <a:solidFill>
                          <a:srgbClr val="0000FF"/>
                        </a:solidFill>
                      </a:endParaRP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182302" name="矩形 182301"/>
          <p:cNvSpPr/>
          <p:nvPr/>
        </p:nvSpPr>
        <p:spPr>
          <a:xfrm>
            <a:off x="6096000" y="1484313"/>
            <a:ext cx="1800225" cy="1630045"/>
          </a:xfrm>
          <a:prstGeom prst="rect">
            <a:avLst/>
          </a:prstGeom>
          <a:noFill/>
          <a:ln w="9525">
            <a:noFill/>
          </a:ln>
        </p:spPr>
        <p:txBody>
          <a:bodyPr anchor="t">
            <a:spAutoFit/>
          </a:bodyPr>
          <a:lstStyle/>
          <a:p>
            <a:r>
              <a:rPr lang="zh-CN" altLang="en-US" sz="2000" b="1" dirty="0">
                <a:solidFill>
                  <a:srgbClr val="0000FF"/>
                </a:solidFill>
                <a:latin typeface="Arial" panose="020B0604020202020204" pitchFamily="34" charset="0"/>
                <a:ea typeface="宋体" panose="02010600030101010101" pitchFamily="2" charset="-122"/>
              </a:rPr>
              <a:t>浪漫乐章：</a:t>
            </a:r>
            <a:r>
              <a:rPr lang="zh-CN" altLang="en-US" sz="2000" b="1" dirty="0">
                <a:latin typeface="Arial" panose="020B0604020202020204" pitchFamily="34" charset="0"/>
                <a:ea typeface="宋体" panose="02010600030101010101" pitchFamily="2" charset="-122"/>
              </a:rPr>
              <a:t>德国的贝多芬（古典主义音乐向浪漫主义过渡时期）</a:t>
            </a:r>
          </a:p>
        </p:txBody>
      </p:sp>
      <p:sp>
        <p:nvSpPr>
          <p:cNvPr id="65566" name="文本框 182302"/>
          <p:cNvSpPr txBox="1"/>
          <p:nvPr/>
        </p:nvSpPr>
        <p:spPr>
          <a:xfrm>
            <a:off x="2855913" y="188913"/>
            <a:ext cx="1871662" cy="368300"/>
          </a:xfrm>
          <a:prstGeom prst="rect">
            <a:avLst/>
          </a:prstGeom>
          <a:noFill/>
          <a:ln w="9525">
            <a:noFill/>
          </a:ln>
        </p:spPr>
        <p:txBody>
          <a:bodyPr anchor="t">
            <a:spAutoFit/>
          </a:bodyPr>
          <a:lstStyle/>
          <a:p>
            <a:pPr>
              <a:spcBef>
                <a:spcPct val="50000"/>
              </a:spcBef>
            </a:pPr>
            <a:endParaRPr lang="zh-CN" dirty="0">
              <a:latin typeface="Arial" panose="020B0604020202020204" pitchFamily="34" charset="0"/>
              <a:ea typeface="宋体" panose="02010600030101010101" pitchFamily="2" charset="-122"/>
            </a:endParaRPr>
          </a:p>
        </p:txBody>
      </p:sp>
      <p:sp>
        <p:nvSpPr>
          <p:cNvPr id="182304" name="文本框 182303"/>
          <p:cNvSpPr txBox="1"/>
          <p:nvPr/>
        </p:nvSpPr>
        <p:spPr>
          <a:xfrm>
            <a:off x="4079875" y="1484313"/>
            <a:ext cx="2016125" cy="1660525"/>
          </a:xfrm>
          <a:prstGeom prst="rect">
            <a:avLst/>
          </a:prstGeom>
          <a:noFill/>
          <a:ln w="9525">
            <a:noFill/>
          </a:ln>
        </p:spPr>
        <p:txBody>
          <a:bodyPr anchor="t">
            <a:spAutoFit/>
          </a:bodyPr>
          <a:lstStyle/>
          <a:p>
            <a:r>
              <a:rPr lang="zh-CN" altLang="en-US" sz="1400" b="1" dirty="0">
                <a:solidFill>
                  <a:srgbClr val="0000FF"/>
                </a:solidFill>
                <a:latin typeface="Arial" panose="020B0604020202020204" pitchFamily="34" charset="0"/>
                <a:ea typeface="宋体" panose="02010600030101010101" pitchFamily="2" charset="-122"/>
              </a:rPr>
              <a:t>浪漫情怀：</a:t>
            </a:r>
            <a:r>
              <a:rPr lang="zh-CN" altLang="en-US" sz="1400" b="1" dirty="0">
                <a:latin typeface="Arial" panose="020B0604020202020204" pitchFamily="34" charset="0"/>
                <a:ea typeface="宋体" panose="02010600030101010101" pitchFamily="2" charset="-122"/>
              </a:rPr>
              <a:t>英国拜伦、雪莱的诗歌</a:t>
            </a:r>
          </a:p>
          <a:p>
            <a:r>
              <a:rPr lang="zh-CN" altLang="en-US" sz="1400" b="1" dirty="0">
                <a:solidFill>
                  <a:srgbClr val="0000FF"/>
                </a:solidFill>
                <a:latin typeface="Arial" panose="020B0604020202020204" pitchFamily="34" charset="0"/>
                <a:ea typeface="宋体" panose="02010600030101010101" pitchFamily="2" charset="-122"/>
                <a:sym typeface="+mn-ea"/>
              </a:rPr>
              <a:t>批判现实主义小</a:t>
            </a:r>
            <a:endParaRPr lang="zh-CN" altLang="en-US" sz="1400" b="1" dirty="0">
              <a:solidFill>
                <a:srgbClr val="0000FF"/>
              </a:solidFill>
              <a:latin typeface="Arial" panose="020B0604020202020204" pitchFamily="34" charset="0"/>
              <a:ea typeface="宋体" panose="02010600030101010101" pitchFamily="2" charset="-122"/>
            </a:endParaRPr>
          </a:p>
          <a:p>
            <a:r>
              <a:rPr lang="zh-CN" altLang="en-US" sz="1400" b="1" dirty="0">
                <a:solidFill>
                  <a:srgbClr val="0000FF"/>
                </a:solidFill>
                <a:latin typeface="Arial" panose="020B0604020202020204" pitchFamily="34" charset="0"/>
                <a:ea typeface="宋体" panose="02010600030101010101" pitchFamily="2" charset="-122"/>
                <a:sym typeface="+mn-ea"/>
              </a:rPr>
              <a:t>说：</a:t>
            </a:r>
            <a:r>
              <a:rPr lang="zh-CN" altLang="en-US" sz="1400" b="1" dirty="0">
                <a:latin typeface="Arial" panose="020B0604020202020204" pitchFamily="34" charset="0"/>
                <a:ea typeface="宋体" panose="02010600030101010101" pitchFamily="2" charset="-122"/>
                <a:sym typeface="+mn-ea"/>
              </a:rPr>
              <a:t>法国的巴尔</a:t>
            </a:r>
            <a:endParaRPr lang="zh-CN" altLang="en-US" sz="1400" b="1" dirty="0">
              <a:latin typeface="Arial" panose="020B0604020202020204" pitchFamily="34" charset="0"/>
              <a:ea typeface="宋体" panose="02010600030101010101" pitchFamily="2" charset="-122"/>
            </a:endParaRPr>
          </a:p>
          <a:p>
            <a:r>
              <a:rPr lang="zh-CN" altLang="en-US" sz="1400" b="1" dirty="0">
                <a:latin typeface="Arial" panose="020B0604020202020204" pitchFamily="34" charset="0"/>
                <a:ea typeface="宋体" panose="02010600030101010101" pitchFamily="2" charset="-122"/>
                <a:sym typeface="+mn-ea"/>
              </a:rPr>
              <a:t>扎克、 俄国的托尔斯泰等</a:t>
            </a:r>
            <a:endParaRPr lang="zh-CN" altLang="en-US" sz="1400" dirty="0">
              <a:latin typeface="Arial" panose="020B0604020202020204" pitchFamily="34" charset="0"/>
              <a:ea typeface="宋体" panose="02010600030101010101" pitchFamily="2" charset="-122"/>
            </a:endParaRPr>
          </a:p>
          <a:p>
            <a:endParaRPr lang="zh-CN" altLang="en-US" dirty="0">
              <a:latin typeface="Arial" panose="020B0604020202020204" pitchFamily="34" charset="0"/>
              <a:ea typeface="宋体" panose="02010600030101010101" pitchFamily="2" charset="-122"/>
            </a:endParaRPr>
          </a:p>
        </p:txBody>
      </p:sp>
      <p:sp>
        <p:nvSpPr>
          <p:cNvPr id="182305" name="文本框 182304"/>
          <p:cNvSpPr txBox="1"/>
          <p:nvPr/>
        </p:nvSpPr>
        <p:spPr>
          <a:xfrm>
            <a:off x="4008755" y="3285490"/>
            <a:ext cx="2004695" cy="1768475"/>
          </a:xfrm>
          <a:prstGeom prst="rect">
            <a:avLst/>
          </a:prstGeom>
          <a:noFill/>
          <a:ln w="9525">
            <a:noFill/>
          </a:ln>
        </p:spPr>
        <p:txBody>
          <a:bodyPr wrap="square" anchor="t">
            <a:spAutoFit/>
          </a:bodyPr>
          <a:lstStyle/>
          <a:p>
            <a:r>
              <a:rPr lang="zh-CN" altLang="en-US" sz="1400" b="1" dirty="0">
                <a:solidFill>
                  <a:srgbClr val="0000FF"/>
                </a:solidFill>
                <a:latin typeface="Arial" panose="020B0604020202020204" pitchFamily="34" charset="0"/>
                <a:ea typeface="宋体" panose="02010600030101010101" pitchFamily="2" charset="-122"/>
                <a:sym typeface="+mn-ea"/>
              </a:rPr>
              <a:t>无产阶级革命文学</a:t>
            </a:r>
            <a:r>
              <a:rPr lang="zh-CN" altLang="en-US" sz="1400" b="1" dirty="0">
                <a:latin typeface="Arial" panose="020B0604020202020204" pitchFamily="34" charset="0"/>
                <a:ea typeface="宋体" panose="02010600030101010101" pitchFamily="2" charset="-122"/>
                <a:sym typeface="+mn-ea"/>
              </a:rPr>
              <a:t>：</a:t>
            </a:r>
          </a:p>
          <a:p>
            <a:r>
              <a:rPr lang="zh-CN" altLang="en-US" sz="1400" b="1" dirty="0">
                <a:latin typeface="Arial" panose="020B0604020202020204" pitchFamily="34" charset="0"/>
                <a:ea typeface="宋体" panose="02010600030101010101" pitchFamily="2" charset="-122"/>
                <a:sym typeface="+mn-ea"/>
              </a:rPr>
              <a:t>俄国高尔基</a:t>
            </a:r>
            <a:endParaRPr lang="zh-CN" altLang="en-US" dirty="0">
              <a:latin typeface="Arial" panose="020B0604020202020204" pitchFamily="34" charset="0"/>
              <a:ea typeface="宋体" panose="02010600030101010101" pitchFamily="2" charset="-122"/>
            </a:endParaRPr>
          </a:p>
          <a:p>
            <a:r>
              <a:rPr lang="zh-CN" altLang="en-US" b="1" dirty="0">
                <a:solidFill>
                  <a:srgbClr val="0000FF"/>
                </a:solidFill>
                <a:latin typeface="Arial" panose="020B0604020202020204" pitchFamily="34" charset="0"/>
                <a:ea typeface="宋体" panose="02010600030101010101" pitchFamily="2" charset="-122"/>
              </a:rPr>
              <a:t>影视：</a:t>
            </a:r>
          </a:p>
          <a:p>
            <a:r>
              <a:rPr lang="en-US" altLang="zh-CN" b="1" dirty="0">
                <a:latin typeface="Arial" panose="020B0604020202020204" pitchFamily="34" charset="0"/>
                <a:ea typeface="宋体" panose="02010600030101010101" pitchFamily="2" charset="-122"/>
              </a:rPr>
              <a:t>1895</a:t>
            </a:r>
            <a:r>
              <a:rPr lang="zh-CN" altLang="en-US" b="1" dirty="0">
                <a:latin typeface="Arial" panose="020B0604020202020204" pitchFamily="34" charset="0"/>
                <a:ea typeface="宋体" panose="02010600030101010101" pitchFamily="2" charset="-122"/>
              </a:rPr>
              <a:t>年电影；</a:t>
            </a:r>
            <a:r>
              <a:rPr lang="en-US" altLang="zh-CN" b="1" dirty="0">
                <a:latin typeface="Arial" panose="020B0604020202020204" pitchFamily="34" charset="0"/>
                <a:ea typeface="宋体" panose="02010600030101010101" pitchFamily="2" charset="-122"/>
              </a:rPr>
              <a:t>1929</a:t>
            </a:r>
            <a:r>
              <a:rPr lang="zh-CN" altLang="en-US" b="1" dirty="0">
                <a:latin typeface="Arial" panose="020B0604020202020204" pitchFamily="34" charset="0"/>
                <a:ea typeface="宋体" panose="02010600030101010101" pitchFamily="2" charset="-122"/>
              </a:rPr>
              <a:t>年电视</a:t>
            </a:r>
            <a:endParaRPr lang="zh-CN" altLang="en-US" dirty="0">
              <a:latin typeface="Arial" panose="020B0604020202020204" pitchFamily="34" charset="0"/>
              <a:ea typeface="宋体" panose="02010600030101010101" pitchFamily="2" charset="-122"/>
            </a:endParaRPr>
          </a:p>
          <a:p>
            <a:pPr>
              <a:spcBef>
                <a:spcPct val="50000"/>
              </a:spcBef>
            </a:pPr>
            <a:endParaRPr lang="zh-CN" altLang="en-US" dirty="0">
              <a:latin typeface="Arial" panose="020B0604020202020204" pitchFamily="34" charset="0"/>
              <a:ea typeface="宋体" panose="02010600030101010101" pitchFamily="2" charset="-122"/>
            </a:endParaRPr>
          </a:p>
        </p:txBody>
      </p:sp>
      <p:sp>
        <p:nvSpPr>
          <p:cNvPr id="182306" name="文本框 182305"/>
          <p:cNvSpPr txBox="1"/>
          <p:nvPr/>
        </p:nvSpPr>
        <p:spPr>
          <a:xfrm>
            <a:off x="6096000" y="3500438"/>
            <a:ext cx="1800225" cy="1337945"/>
          </a:xfrm>
          <a:prstGeom prst="rect">
            <a:avLst/>
          </a:prstGeom>
          <a:noFill/>
          <a:ln w="9525">
            <a:noFill/>
          </a:ln>
        </p:spPr>
        <p:txBody>
          <a:bodyPr anchor="t">
            <a:spAutoFit/>
          </a:bodyPr>
          <a:lstStyle/>
          <a:p>
            <a:r>
              <a:rPr lang="zh-CN" altLang="en-US" b="1" dirty="0">
                <a:solidFill>
                  <a:srgbClr val="0000FF"/>
                </a:solidFill>
                <a:latin typeface="Arial" panose="020B0604020202020204" pitchFamily="34" charset="0"/>
                <a:ea typeface="宋体" panose="02010600030101010101" pitchFamily="2" charset="-122"/>
              </a:rPr>
              <a:t>印象派音乐：</a:t>
            </a:r>
          </a:p>
          <a:p>
            <a:r>
              <a:rPr lang="zh-CN" altLang="en-US" b="1" dirty="0">
                <a:latin typeface="Arial" panose="020B0604020202020204" pitchFamily="34" charset="0"/>
                <a:ea typeface="宋体" panose="02010600030101010101" pitchFamily="2" charset="-122"/>
              </a:rPr>
              <a:t>法国的德彪西</a:t>
            </a:r>
          </a:p>
          <a:p>
            <a:endParaRPr lang="zh-CN" altLang="en-US" dirty="0">
              <a:latin typeface="Arial" panose="020B0604020202020204" pitchFamily="34" charset="0"/>
              <a:ea typeface="宋体" panose="02010600030101010101" pitchFamily="2" charset="-122"/>
            </a:endParaRPr>
          </a:p>
          <a:p>
            <a:pPr>
              <a:spcBef>
                <a:spcPct val="50000"/>
              </a:spcBef>
            </a:pPr>
            <a:endParaRPr lang="zh-CN" altLang="en-US" dirty="0">
              <a:latin typeface="Arial" panose="020B0604020202020204" pitchFamily="34" charset="0"/>
              <a:ea typeface="宋体" panose="02010600030101010101" pitchFamily="2" charset="-122"/>
            </a:endParaRPr>
          </a:p>
        </p:txBody>
      </p:sp>
      <p:sp>
        <p:nvSpPr>
          <p:cNvPr id="182307" name="文本框 182306"/>
          <p:cNvSpPr txBox="1"/>
          <p:nvPr/>
        </p:nvSpPr>
        <p:spPr>
          <a:xfrm>
            <a:off x="8147050" y="3357563"/>
            <a:ext cx="2520950" cy="1198880"/>
          </a:xfrm>
          <a:prstGeom prst="rect">
            <a:avLst/>
          </a:prstGeom>
          <a:noFill/>
          <a:ln w="9525">
            <a:noFill/>
          </a:ln>
        </p:spPr>
        <p:txBody>
          <a:bodyPr anchor="t">
            <a:spAutoFit/>
          </a:bodyPr>
          <a:lstStyle/>
          <a:p>
            <a:r>
              <a:rPr lang="zh-CN" altLang="en-US" b="1" dirty="0">
                <a:solidFill>
                  <a:srgbClr val="0000FF"/>
                </a:solidFill>
                <a:latin typeface="Arial" panose="020B0604020202020204" pitchFamily="34" charset="0"/>
                <a:ea typeface="宋体" panose="02010600030101010101" pitchFamily="2" charset="-122"/>
              </a:rPr>
              <a:t>印象派美术：</a:t>
            </a:r>
            <a:r>
              <a:rPr lang="zh-CN" altLang="en-US" b="1" dirty="0">
                <a:latin typeface="Arial" panose="020B0604020202020204" pitchFamily="34" charset="0"/>
                <a:ea typeface="宋体" panose="02010600030101010101" pitchFamily="2" charset="-122"/>
              </a:rPr>
              <a:t>法</a:t>
            </a:r>
          </a:p>
          <a:p>
            <a:r>
              <a:rPr lang="zh-CN" altLang="en-US" b="1" dirty="0">
                <a:latin typeface="Arial" panose="020B0604020202020204" pitchFamily="34" charset="0"/>
                <a:ea typeface="宋体" panose="02010600030101010101" pitchFamily="2" charset="-122"/>
              </a:rPr>
              <a:t>国的莫奈</a:t>
            </a:r>
          </a:p>
          <a:p>
            <a:r>
              <a:rPr lang="zh-CN" altLang="en-US" b="1" dirty="0">
                <a:solidFill>
                  <a:srgbClr val="0000FF"/>
                </a:solidFill>
                <a:latin typeface="Arial" panose="020B0604020202020204" pitchFamily="34" charset="0"/>
                <a:ea typeface="宋体" panose="02010600030101010101" pitchFamily="2" charset="-122"/>
              </a:rPr>
              <a:t>后印象派：</a:t>
            </a:r>
            <a:r>
              <a:rPr lang="zh-CN" altLang="en-US" b="1" dirty="0">
                <a:latin typeface="Arial" panose="020B0604020202020204" pitchFamily="34" charset="0"/>
                <a:ea typeface="宋体" panose="02010600030101010101" pitchFamily="2" charset="-122"/>
              </a:rPr>
              <a:t>塞尚、                      高更、凡</a:t>
            </a:r>
            <a:r>
              <a:rPr lang="en-US" altLang="zh-CN" b="1">
                <a:latin typeface="Arial" panose="020B0604020202020204" pitchFamily="34" charset="0"/>
                <a:ea typeface="宋体" panose="02010600030101010101" pitchFamily="2" charset="-122"/>
              </a:rPr>
              <a:t>·</a:t>
            </a:r>
            <a:r>
              <a:rPr lang="zh-CN" altLang="en-US" b="1" dirty="0">
                <a:latin typeface="Arial" panose="020B0604020202020204" pitchFamily="34" charset="0"/>
                <a:ea typeface="宋体" panose="02010600030101010101" pitchFamily="2" charset="-122"/>
              </a:rPr>
              <a:t>高等</a:t>
            </a:r>
            <a:endParaRPr lang="zh-CN" altLang="en-US" dirty="0">
              <a:latin typeface="Arial" panose="020B0604020202020204" pitchFamily="34" charset="0"/>
              <a:ea typeface="宋体" panose="02010600030101010101" pitchFamily="2" charset="-122"/>
            </a:endParaRPr>
          </a:p>
        </p:txBody>
      </p:sp>
      <p:sp>
        <p:nvSpPr>
          <p:cNvPr id="182308" name="文本框 182307"/>
          <p:cNvSpPr txBox="1"/>
          <p:nvPr/>
        </p:nvSpPr>
        <p:spPr>
          <a:xfrm>
            <a:off x="4008438" y="4868863"/>
            <a:ext cx="1871662" cy="1198880"/>
          </a:xfrm>
          <a:prstGeom prst="rect">
            <a:avLst/>
          </a:prstGeom>
          <a:noFill/>
          <a:ln w="9525">
            <a:noFill/>
          </a:ln>
        </p:spPr>
        <p:txBody>
          <a:bodyPr anchor="t">
            <a:spAutoFit/>
          </a:bodyPr>
          <a:lstStyle/>
          <a:p>
            <a:r>
              <a:rPr lang="zh-CN" altLang="en-US" b="1" dirty="0">
                <a:solidFill>
                  <a:srgbClr val="0000FF"/>
                </a:solidFill>
                <a:latin typeface="Arial" panose="020B0604020202020204" pitchFamily="34" charset="0"/>
                <a:ea typeface="宋体" panose="02010600030101010101" pitchFamily="2" charset="-122"/>
              </a:rPr>
              <a:t>现代主义戏剧：</a:t>
            </a:r>
            <a:r>
              <a:rPr lang="zh-CN" altLang="en-US" b="1" dirty="0">
                <a:latin typeface="Arial" panose="020B0604020202020204" pitchFamily="34" charset="0"/>
                <a:ea typeface="宋体" panose="02010600030101010101" pitchFamily="2" charset="-122"/>
              </a:rPr>
              <a:t>法国贝克特的荒诞派戏剧，反传统</a:t>
            </a:r>
            <a:r>
              <a:rPr lang="en-US" altLang="zh-CN" b="1" dirty="0">
                <a:latin typeface="Arial" panose="020B0604020202020204" pitchFamily="34" charset="0"/>
                <a:ea typeface="宋体" panose="02010600030101010101" pitchFamily="2" charset="-122"/>
              </a:rPr>
              <a:t>《</a:t>
            </a:r>
            <a:r>
              <a:rPr lang="zh-CN" altLang="en-US" b="1" dirty="0">
                <a:latin typeface="Arial" panose="020B0604020202020204" pitchFamily="34" charset="0"/>
                <a:ea typeface="宋体" panose="02010600030101010101" pitchFamily="2" charset="-122"/>
              </a:rPr>
              <a:t>等待戈多</a:t>
            </a:r>
            <a:r>
              <a:rPr lang="en-US" altLang="zh-CN" b="1">
                <a:latin typeface="Arial" panose="020B0604020202020204" pitchFamily="34" charset="0"/>
                <a:ea typeface="宋体" panose="02010600030101010101" pitchFamily="2" charset="-122"/>
              </a:rPr>
              <a:t>》</a:t>
            </a:r>
            <a:endParaRPr lang="en-US" altLang="zh-CN">
              <a:latin typeface="Arial" panose="020B0604020202020204" pitchFamily="34" charset="0"/>
              <a:ea typeface="宋体" panose="02010600030101010101" pitchFamily="2" charset="-122"/>
            </a:endParaRPr>
          </a:p>
        </p:txBody>
      </p:sp>
      <p:sp>
        <p:nvSpPr>
          <p:cNvPr id="182309" name="文本框 182308"/>
          <p:cNvSpPr txBox="1"/>
          <p:nvPr/>
        </p:nvSpPr>
        <p:spPr>
          <a:xfrm>
            <a:off x="6167438" y="4941888"/>
            <a:ext cx="1584325" cy="1476375"/>
          </a:xfrm>
          <a:prstGeom prst="rect">
            <a:avLst/>
          </a:prstGeom>
          <a:noFill/>
          <a:ln w="9525">
            <a:noFill/>
          </a:ln>
        </p:spPr>
        <p:txBody>
          <a:bodyPr anchor="t">
            <a:spAutoFit/>
          </a:bodyPr>
          <a:lstStyle/>
          <a:p>
            <a:pPr>
              <a:spcBef>
                <a:spcPct val="50000"/>
              </a:spcBef>
            </a:pPr>
            <a:r>
              <a:rPr lang="zh-CN" altLang="en-US" b="1" dirty="0">
                <a:solidFill>
                  <a:srgbClr val="0000FF"/>
                </a:solidFill>
                <a:latin typeface="Arial" panose="020B0604020202020204" pitchFamily="34" charset="0"/>
                <a:ea typeface="宋体" panose="02010600030101010101" pitchFamily="2" charset="-122"/>
              </a:rPr>
              <a:t>现代主义音乐：</a:t>
            </a:r>
            <a:r>
              <a:rPr lang="zh-CN" altLang="en-US" b="1" dirty="0">
                <a:latin typeface="Arial" panose="020B0604020202020204" pitchFamily="34" charset="0"/>
                <a:ea typeface="宋体" panose="02010600030101010101" pitchFamily="2" charset="-122"/>
              </a:rPr>
              <a:t>二战后的摇滚乐，美国猫王和英国甲壳虫乐队</a:t>
            </a:r>
          </a:p>
        </p:txBody>
      </p:sp>
      <p:sp>
        <p:nvSpPr>
          <p:cNvPr id="182310" name="文本框 182309"/>
          <p:cNvSpPr txBox="1"/>
          <p:nvPr/>
        </p:nvSpPr>
        <p:spPr>
          <a:xfrm>
            <a:off x="8112125" y="4979988"/>
            <a:ext cx="1873250" cy="1891665"/>
          </a:xfrm>
          <a:prstGeom prst="rect">
            <a:avLst/>
          </a:prstGeom>
          <a:noFill/>
          <a:ln w="9525">
            <a:noFill/>
          </a:ln>
        </p:spPr>
        <p:txBody>
          <a:bodyPr anchor="t">
            <a:spAutoFit/>
          </a:bodyPr>
          <a:lstStyle/>
          <a:p>
            <a:r>
              <a:rPr lang="zh-CN" altLang="en-US" b="1" dirty="0">
                <a:solidFill>
                  <a:srgbClr val="0000FF"/>
                </a:solidFill>
                <a:latin typeface="Arial" panose="020B0604020202020204" pitchFamily="34" charset="0"/>
                <a:ea typeface="宋体" panose="02010600030101010101" pitchFamily="2" charset="-122"/>
              </a:rPr>
              <a:t>现代主义美术：</a:t>
            </a:r>
            <a:r>
              <a:rPr lang="zh-CN" altLang="en-US" b="1" dirty="0">
                <a:latin typeface="Arial" panose="020B0604020202020204" pitchFamily="34" charset="0"/>
                <a:ea typeface="宋体" panose="02010600030101010101" pitchFamily="2" charset="-122"/>
              </a:rPr>
              <a:t>西班牙的毕加索，手法变形夸张，绘画材料新</a:t>
            </a:r>
            <a:endParaRPr lang="zh-CN" altLang="en-US" b="1" dirty="0">
              <a:solidFill>
                <a:srgbClr val="0000FF"/>
              </a:solidFill>
              <a:latin typeface="Arial" panose="020B0604020202020204" pitchFamily="34" charset="0"/>
              <a:ea typeface="宋体" panose="02010600030101010101" pitchFamily="2" charset="-122"/>
            </a:endParaRPr>
          </a:p>
          <a:p>
            <a:endParaRPr lang="zh-CN" altLang="en-US" b="1" dirty="0">
              <a:solidFill>
                <a:srgbClr val="0000FF"/>
              </a:solidFill>
              <a:latin typeface="Arial" panose="020B0604020202020204" pitchFamily="34" charset="0"/>
              <a:ea typeface="宋体" panose="02010600030101010101" pitchFamily="2" charset="-122"/>
            </a:endParaRPr>
          </a:p>
          <a:p>
            <a:pPr>
              <a:spcBef>
                <a:spcPct val="50000"/>
              </a:spcBef>
            </a:pPr>
            <a:endParaRPr lang="zh-CN" altLang="en-US" dirty="0">
              <a:latin typeface="Arial" panose="020B0604020202020204" pitchFamily="3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2304"/>
                                        </p:tgtEl>
                                        <p:attrNameLst>
                                          <p:attrName>style.visibility</p:attrName>
                                        </p:attrNameLst>
                                      </p:cBhvr>
                                      <p:to>
                                        <p:strVal val="visible"/>
                                      </p:to>
                                    </p:set>
                                    <p:anim calcmode="lin" valueType="num">
                                      <p:cBhvr additive="base">
                                        <p:cTn id="7" dur="1000" fill="hold"/>
                                        <p:tgtEl>
                                          <p:spTgt spid="182304"/>
                                        </p:tgtEl>
                                        <p:attrNameLst>
                                          <p:attrName>ppt_x</p:attrName>
                                        </p:attrNameLst>
                                      </p:cBhvr>
                                      <p:tavLst>
                                        <p:tav tm="0">
                                          <p:val>
                                            <p:strVal val="#ppt_x"/>
                                          </p:val>
                                        </p:tav>
                                        <p:tav tm="100000">
                                          <p:val>
                                            <p:strVal val="#ppt_x"/>
                                          </p:val>
                                        </p:tav>
                                      </p:tavLst>
                                    </p:anim>
                                    <p:anim calcmode="lin" valueType="num">
                                      <p:cBhvr additive="base">
                                        <p:cTn id="8" dur="1000" fill="hold"/>
                                        <p:tgtEl>
                                          <p:spTgt spid="18230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82302"/>
                                        </p:tgtEl>
                                        <p:attrNameLst>
                                          <p:attrName>style.visibility</p:attrName>
                                        </p:attrNameLst>
                                      </p:cBhvr>
                                      <p:to>
                                        <p:strVal val="visible"/>
                                      </p:to>
                                    </p:set>
                                    <p:anim calcmode="lin" valueType="num">
                                      <p:cBhvr additive="base">
                                        <p:cTn id="13" dur="1000" fill="hold"/>
                                        <p:tgtEl>
                                          <p:spTgt spid="182302"/>
                                        </p:tgtEl>
                                        <p:attrNameLst>
                                          <p:attrName>ppt_x</p:attrName>
                                        </p:attrNameLst>
                                      </p:cBhvr>
                                      <p:tavLst>
                                        <p:tav tm="0">
                                          <p:val>
                                            <p:strVal val="#ppt_x"/>
                                          </p:val>
                                        </p:tav>
                                        <p:tav tm="100000">
                                          <p:val>
                                            <p:strVal val="#ppt_x"/>
                                          </p:val>
                                        </p:tav>
                                      </p:tavLst>
                                    </p:anim>
                                    <p:anim calcmode="lin" valueType="num">
                                      <p:cBhvr additive="base">
                                        <p:cTn id="14" dur="1000" fill="hold"/>
                                        <p:tgtEl>
                                          <p:spTgt spid="18230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2305"/>
                                        </p:tgtEl>
                                        <p:attrNameLst>
                                          <p:attrName>style.visibility</p:attrName>
                                        </p:attrNameLst>
                                      </p:cBhvr>
                                      <p:to>
                                        <p:strVal val="visible"/>
                                      </p:to>
                                    </p:set>
                                    <p:anim calcmode="lin" valueType="num">
                                      <p:cBhvr additive="base">
                                        <p:cTn id="19" dur="1000" fill="hold"/>
                                        <p:tgtEl>
                                          <p:spTgt spid="182305"/>
                                        </p:tgtEl>
                                        <p:attrNameLst>
                                          <p:attrName>ppt_x</p:attrName>
                                        </p:attrNameLst>
                                      </p:cBhvr>
                                      <p:tavLst>
                                        <p:tav tm="0">
                                          <p:val>
                                            <p:strVal val="#ppt_x"/>
                                          </p:val>
                                        </p:tav>
                                        <p:tav tm="100000">
                                          <p:val>
                                            <p:strVal val="#ppt_x"/>
                                          </p:val>
                                        </p:tav>
                                      </p:tavLst>
                                    </p:anim>
                                    <p:anim calcmode="lin" valueType="num">
                                      <p:cBhvr additive="base">
                                        <p:cTn id="20" dur="1000" fill="hold"/>
                                        <p:tgtEl>
                                          <p:spTgt spid="18230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2306"/>
                                        </p:tgtEl>
                                        <p:attrNameLst>
                                          <p:attrName>style.visibility</p:attrName>
                                        </p:attrNameLst>
                                      </p:cBhvr>
                                      <p:to>
                                        <p:strVal val="visible"/>
                                      </p:to>
                                    </p:set>
                                    <p:anim calcmode="lin" valueType="num">
                                      <p:cBhvr additive="base">
                                        <p:cTn id="25" dur="1000" fill="hold"/>
                                        <p:tgtEl>
                                          <p:spTgt spid="182306"/>
                                        </p:tgtEl>
                                        <p:attrNameLst>
                                          <p:attrName>ppt_x</p:attrName>
                                        </p:attrNameLst>
                                      </p:cBhvr>
                                      <p:tavLst>
                                        <p:tav tm="0">
                                          <p:val>
                                            <p:strVal val="#ppt_x"/>
                                          </p:val>
                                        </p:tav>
                                        <p:tav tm="100000">
                                          <p:val>
                                            <p:strVal val="#ppt_x"/>
                                          </p:val>
                                        </p:tav>
                                      </p:tavLst>
                                    </p:anim>
                                    <p:anim calcmode="lin" valueType="num">
                                      <p:cBhvr additive="base">
                                        <p:cTn id="26" dur="1000" fill="hold"/>
                                        <p:tgtEl>
                                          <p:spTgt spid="18230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82307"/>
                                        </p:tgtEl>
                                        <p:attrNameLst>
                                          <p:attrName>style.visibility</p:attrName>
                                        </p:attrNameLst>
                                      </p:cBhvr>
                                      <p:to>
                                        <p:strVal val="visible"/>
                                      </p:to>
                                    </p:set>
                                    <p:anim calcmode="lin" valueType="num">
                                      <p:cBhvr additive="base">
                                        <p:cTn id="31" dur="1000" fill="hold"/>
                                        <p:tgtEl>
                                          <p:spTgt spid="182307"/>
                                        </p:tgtEl>
                                        <p:attrNameLst>
                                          <p:attrName>ppt_x</p:attrName>
                                        </p:attrNameLst>
                                      </p:cBhvr>
                                      <p:tavLst>
                                        <p:tav tm="0">
                                          <p:val>
                                            <p:strVal val="#ppt_x"/>
                                          </p:val>
                                        </p:tav>
                                        <p:tav tm="100000">
                                          <p:val>
                                            <p:strVal val="#ppt_x"/>
                                          </p:val>
                                        </p:tav>
                                      </p:tavLst>
                                    </p:anim>
                                    <p:anim calcmode="lin" valueType="num">
                                      <p:cBhvr additive="base">
                                        <p:cTn id="32" dur="1000" fill="hold"/>
                                        <p:tgtEl>
                                          <p:spTgt spid="18230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82308"/>
                                        </p:tgtEl>
                                        <p:attrNameLst>
                                          <p:attrName>style.visibility</p:attrName>
                                        </p:attrNameLst>
                                      </p:cBhvr>
                                      <p:to>
                                        <p:strVal val="visible"/>
                                      </p:to>
                                    </p:set>
                                    <p:anim calcmode="lin" valueType="num">
                                      <p:cBhvr additive="base">
                                        <p:cTn id="37" dur="1000" fill="hold"/>
                                        <p:tgtEl>
                                          <p:spTgt spid="182308"/>
                                        </p:tgtEl>
                                        <p:attrNameLst>
                                          <p:attrName>ppt_x</p:attrName>
                                        </p:attrNameLst>
                                      </p:cBhvr>
                                      <p:tavLst>
                                        <p:tav tm="0">
                                          <p:val>
                                            <p:strVal val="#ppt_x"/>
                                          </p:val>
                                        </p:tav>
                                        <p:tav tm="100000">
                                          <p:val>
                                            <p:strVal val="#ppt_x"/>
                                          </p:val>
                                        </p:tav>
                                      </p:tavLst>
                                    </p:anim>
                                    <p:anim calcmode="lin" valueType="num">
                                      <p:cBhvr additive="base">
                                        <p:cTn id="38" dur="1000" fill="hold"/>
                                        <p:tgtEl>
                                          <p:spTgt spid="18230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82309"/>
                                        </p:tgtEl>
                                        <p:attrNameLst>
                                          <p:attrName>style.visibility</p:attrName>
                                        </p:attrNameLst>
                                      </p:cBhvr>
                                      <p:to>
                                        <p:strVal val="visible"/>
                                      </p:to>
                                    </p:set>
                                    <p:anim calcmode="lin" valueType="num">
                                      <p:cBhvr additive="base">
                                        <p:cTn id="43" dur="1000" fill="hold"/>
                                        <p:tgtEl>
                                          <p:spTgt spid="182309"/>
                                        </p:tgtEl>
                                        <p:attrNameLst>
                                          <p:attrName>ppt_x</p:attrName>
                                        </p:attrNameLst>
                                      </p:cBhvr>
                                      <p:tavLst>
                                        <p:tav tm="0">
                                          <p:val>
                                            <p:strVal val="#ppt_x"/>
                                          </p:val>
                                        </p:tav>
                                        <p:tav tm="100000">
                                          <p:val>
                                            <p:strVal val="#ppt_x"/>
                                          </p:val>
                                        </p:tav>
                                      </p:tavLst>
                                    </p:anim>
                                    <p:anim calcmode="lin" valueType="num">
                                      <p:cBhvr additive="base">
                                        <p:cTn id="44" dur="1000" fill="hold"/>
                                        <p:tgtEl>
                                          <p:spTgt spid="18230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82310"/>
                                        </p:tgtEl>
                                        <p:attrNameLst>
                                          <p:attrName>style.visibility</p:attrName>
                                        </p:attrNameLst>
                                      </p:cBhvr>
                                      <p:to>
                                        <p:strVal val="visible"/>
                                      </p:to>
                                    </p:set>
                                    <p:anim calcmode="lin" valueType="num">
                                      <p:cBhvr additive="base">
                                        <p:cTn id="49" dur="1000" fill="hold"/>
                                        <p:tgtEl>
                                          <p:spTgt spid="182310"/>
                                        </p:tgtEl>
                                        <p:attrNameLst>
                                          <p:attrName>ppt_x</p:attrName>
                                        </p:attrNameLst>
                                      </p:cBhvr>
                                      <p:tavLst>
                                        <p:tav tm="0">
                                          <p:val>
                                            <p:strVal val="#ppt_x"/>
                                          </p:val>
                                        </p:tav>
                                        <p:tav tm="100000">
                                          <p:val>
                                            <p:strVal val="#ppt_x"/>
                                          </p:val>
                                        </p:tav>
                                      </p:tavLst>
                                    </p:anim>
                                    <p:anim calcmode="lin" valueType="num">
                                      <p:cBhvr additive="base">
                                        <p:cTn id="50" dur="1000" fill="hold"/>
                                        <p:tgtEl>
                                          <p:spTgt spid="1823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302" grpId="0"/>
      <p:bldP spid="182304" grpId="0"/>
      <p:bldP spid="182305" grpId="0"/>
      <p:bldP spid="182306" grpId="0"/>
      <p:bldP spid="182307" grpId="0"/>
      <p:bldP spid="182308" grpId="0"/>
      <p:bldP spid="182309" grpId="0"/>
      <p:bldP spid="1823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370" name="内容占位符 186369"/>
          <p:cNvGraphicFramePr>
            <a:graphicFrameLocks noGrp="1"/>
          </p:cNvGraphicFramePr>
          <p:nvPr>
            <p:ph idx="1"/>
            <p:custDataLst>
              <p:tags r:id="rId1"/>
            </p:custDataLst>
          </p:nvPr>
        </p:nvGraphicFramePr>
        <p:xfrm>
          <a:off x="1774825" y="206375"/>
          <a:ext cx="8712200" cy="5800979"/>
        </p:xfrm>
        <a:graphic>
          <a:graphicData uri="http://schemas.openxmlformats.org/drawingml/2006/table">
            <a:tbl>
              <a:tblPr/>
              <a:tblGrid>
                <a:gridCol w="1871980"/>
                <a:gridCol w="4114800"/>
                <a:gridCol w="2725420"/>
              </a:tblGrid>
              <a:tr h="64770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流派</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特点</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b="1" dirty="0"/>
                        <a:t>出现背景</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91440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400" b="1" dirty="0">
                          <a:latin typeface="宋体" panose="02010600030101010101" pitchFamily="2" charset="-122"/>
                          <a:sym typeface="+mn-ea"/>
                        </a:rPr>
                        <a:t>古典主义音乐</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注重形式，讲究谐调，遵循比率适当和自然平衡的原则，强调风格高雅，体现乐观向上的进取精神。</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en-US" altLang="zh-CN" sz="1800" b="1" dirty="0">
                          <a:latin typeface="宋体" panose="02010600030101010101" pitchFamily="2" charset="-122"/>
                        </a:rPr>
                        <a:t>18</a:t>
                      </a:r>
                      <a:r>
                        <a:rPr lang="zh-CN" altLang="zh-CN" sz="1800" b="1" dirty="0">
                          <a:latin typeface="宋体" panose="02010600030101010101" pitchFamily="2" charset="-122"/>
                        </a:rPr>
                        <a:t>世纪中至</a:t>
                      </a:r>
                      <a:r>
                        <a:rPr lang="en-US" altLang="zh-CN" sz="1800" b="1" dirty="0">
                          <a:latin typeface="宋体" panose="02010600030101010101" pitchFamily="2" charset="-122"/>
                        </a:rPr>
                        <a:t>19</a:t>
                      </a:r>
                      <a:r>
                        <a:rPr lang="zh-CN" altLang="en-US" sz="1800" b="1" dirty="0">
                          <a:latin typeface="宋体" panose="02010600030101010101" pitchFamily="2" charset="-122"/>
                        </a:rPr>
                        <a:t>世纪初</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96901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400" b="1" dirty="0">
                          <a:latin typeface="宋体" panose="02010600030101010101" pitchFamily="2" charset="-122"/>
                          <a:sym typeface="+mn-ea"/>
                        </a:rPr>
                        <a:t>浪漫主义文学</a:t>
                      </a:r>
                      <a:r>
                        <a:rPr lang="en-US" altLang="zh-CN" sz="2400" b="1" dirty="0">
                          <a:latin typeface="宋体" panose="02010600030101010101" pitchFamily="2" charset="-122"/>
                          <a:sym typeface="+mn-ea"/>
                        </a:rPr>
                        <a:t>/</a:t>
                      </a:r>
                      <a:r>
                        <a:rPr lang="zh-CN" altLang="en-US" sz="2400" b="1" dirty="0">
                          <a:latin typeface="宋体" panose="02010600030101010101" pitchFamily="2" charset="-122"/>
                          <a:sym typeface="+mn-ea"/>
                        </a:rPr>
                        <a:t>音乐</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想象力丰富、注意通过心理描写揭示人物内心情感世界，体现了理想主义的追寻</a:t>
                      </a:r>
                      <a:r>
                        <a:rPr lang="en-US" altLang="zh-CN" sz="1800" b="1" dirty="0">
                          <a:latin typeface="宋体" panose="02010600030101010101" pitchFamily="2" charset="-122"/>
                          <a:sym typeface="+mn-ea"/>
                        </a:rPr>
                        <a:t>/</a:t>
                      </a:r>
                      <a:r>
                        <a:rPr lang="zh-CN" altLang="en-US" sz="1800" b="1" dirty="0">
                          <a:latin typeface="宋体" panose="02010600030101010101" pitchFamily="2" charset="-122"/>
                          <a:sym typeface="+mn-ea"/>
                        </a:rPr>
                        <a:t>偏重于色彩和情感</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第一次工业革命时期</a:t>
                      </a:r>
                    </a:p>
                    <a:p>
                      <a:pPr marL="0" lvl="0" indent="0">
                        <a:buNone/>
                      </a:pPr>
                      <a:r>
                        <a:rPr lang="zh-CN" altLang="en-US" sz="1800" b="1" dirty="0">
                          <a:latin typeface="宋体" panose="02010600030101010101" pitchFamily="2" charset="-122"/>
                          <a:sym typeface="+mn-ea"/>
                        </a:rPr>
                        <a:t>（</a:t>
                      </a:r>
                      <a:r>
                        <a:rPr lang="en-US" altLang="zh-CN" sz="1800" b="1" dirty="0">
                          <a:latin typeface="宋体" panose="02010600030101010101" pitchFamily="2" charset="-122"/>
                          <a:sym typeface="+mn-ea"/>
                        </a:rPr>
                        <a:t>19</a:t>
                      </a:r>
                      <a:r>
                        <a:rPr lang="zh-CN" altLang="en-US" sz="1800" b="1" dirty="0">
                          <a:latin typeface="宋体" panose="02010600030101010101" pitchFamily="2" charset="-122"/>
                          <a:sym typeface="+mn-ea"/>
                        </a:rPr>
                        <a:t>世纪初</a:t>
                      </a:r>
                      <a:r>
                        <a:rPr lang="en-US" altLang="zh-CN" sz="1800" b="1" dirty="0">
                          <a:latin typeface="宋体" panose="02010600030101010101" pitchFamily="2" charset="-122"/>
                          <a:sym typeface="+mn-ea"/>
                        </a:rPr>
                        <a:t>——</a:t>
                      </a:r>
                      <a:r>
                        <a:rPr lang="en-US" sz="1800" b="1" dirty="0">
                          <a:latin typeface="宋体" panose="02010600030101010101" pitchFamily="2" charset="-122"/>
                          <a:sym typeface="+mn-ea"/>
                        </a:rPr>
                        <a:t>19</a:t>
                      </a:r>
                      <a:r>
                        <a:rPr lang="zh-CN" altLang="en-US" sz="1800" b="1" dirty="0">
                          <a:latin typeface="宋体" panose="02010600030101010101" pitchFamily="2" charset="-122"/>
                          <a:sym typeface="+mn-ea"/>
                        </a:rPr>
                        <a:t>世纪中期）</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892175">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400" b="1" dirty="0">
                          <a:latin typeface="宋体" panose="02010600030101010101" pitchFamily="2" charset="-122"/>
                          <a:sym typeface="+mn-ea"/>
                        </a:rPr>
                        <a:t>现实主义文学</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细节的真实性；形象的典型性；描写方式的客观性；人道主义为思想基础。</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第一次工业革命时期（</a:t>
                      </a:r>
                      <a:r>
                        <a:rPr lang="en-US" altLang="zh-CN" sz="1800" b="1" dirty="0">
                          <a:latin typeface="宋体" panose="02010600030101010101" pitchFamily="2" charset="-122"/>
                          <a:sym typeface="+mn-ea"/>
                        </a:rPr>
                        <a:t>19</a:t>
                      </a:r>
                      <a:r>
                        <a:rPr lang="zh-CN" altLang="en-US" sz="1800" b="1" dirty="0">
                          <a:latin typeface="宋体" panose="02010600030101010101" pitchFamily="2" charset="-122"/>
                          <a:sym typeface="+mn-ea"/>
                        </a:rPr>
                        <a:t>世纪</a:t>
                      </a:r>
                      <a:r>
                        <a:rPr lang="en-US" altLang="zh-CN" sz="1800" b="1" dirty="0">
                          <a:latin typeface="宋体" panose="02010600030101010101" pitchFamily="2" charset="-122"/>
                          <a:sym typeface="+mn-ea"/>
                        </a:rPr>
                        <a:t>20</a:t>
                      </a:r>
                      <a:r>
                        <a:rPr lang="zh-CN" altLang="en-US" sz="1800" b="1" dirty="0">
                          <a:latin typeface="宋体" panose="02010600030101010101" pitchFamily="2" charset="-122"/>
                          <a:sym typeface="+mn-ea"/>
                        </a:rPr>
                        <a:t>年代</a:t>
                      </a:r>
                      <a:r>
                        <a:rPr lang="en-US" altLang="zh-CN" sz="1800" b="1" dirty="0">
                          <a:latin typeface="宋体" panose="02010600030101010101" pitchFamily="2" charset="-122"/>
                          <a:sym typeface="+mn-ea"/>
                        </a:rPr>
                        <a:t>——70</a:t>
                      </a:r>
                      <a:r>
                        <a:rPr lang="zh-CN" altLang="en-US" sz="1800" b="1" dirty="0">
                          <a:latin typeface="宋体" panose="02010600030101010101" pitchFamily="2" charset="-122"/>
                          <a:sym typeface="+mn-ea"/>
                        </a:rPr>
                        <a:t>年代）</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91440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400" b="1" dirty="0">
                          <a:latin typeface="宋体" panose="02010600030101010101" pitchFamily="2" charset="-122"/>
                          <a:sym typeface="+mn-ea"/>
                        </a:rPr>
                        <a:t>印象派绘画</a:t>
                      </a:r>
                      <a:r>
                        <a:rPr lang="en-US" altLang="zh-CN" sz="2400" b="1" dirty="0">
                          <a:latin typeface="宋体" panose="02010600030101010101" pitchFamily="2" charset="-122"/>
                          <a:sym typeface="+mn-ea"/>
                        </a:rPr>
                        <a:t>/</a:t>
                      </a:r>
                      <a:r>
                        <a:rPr lang="zh-CN" altLang="en-US" sz="2400" b="1" dirty="0">
                          <a:latin typeface="宋体" panose="02010600030101010101" pitchFamily="2" charset="-122"/>
                          <a:sym typeface="+mn-ea"/>
                        </a:rPr>
                        <a:t>音乐</a:t>
                      </a: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直接描绘阳光下的物象，追求强烈的个人感受，表现微妙的色彩变化</a:t>
                      </a:r>
                      <a:r>
                        <a:rPr lang="en-US" altLang="zh-CN" sz="1800" b="1" dirty="0">
                          <a:latin typeface="宋体" panose="02010600030101010101" pitchFamily="2" charset="-122"/>
                          <a:sym typeface="+mn-ea"/>
                        </a:rPr>
                        <a:t>/</a:t>
                      </a:r>
                      <a:r>
                        <a:rPr lang="zh-CN" altLang="en-US" sz="1800" b="1" dirty="0">
                          <a:latin typeface="宋体" panose="02010600030101010101" pitchFamily="2" charset="-122"/>
                          <a:sym typeface="+mn-ea"/>
                        </a:rPr>
                        <a:t>追求音乐中丰富的明暗层次和浓淡色彩</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第二次工业革命时期（</a:t>
                      </a:r>
                      <a:r>
                        <a:rPr lang="en-US" altLang="zh-CN" sz="1800" b="1" dirty="0">
                          <a:latin typeface="宋体" panose="02010600030101010101" pitchFamily="2" charset="-122"/>
                          <a:sym typeface="+mn-ea"/>
                        </a:rPr>
                        <a:t>19</a:t>
                      </a:r>
                      <a:r>
                        <a:rPr lang="zh-CN" altLang="en-US" sz="1800" b="1" dirty="0">
                          <a:latin typeface="宋体" panose="02010600030101010101" pitchFamily="2" charset="-122"/>
                          <a:sym typeface="+mn-ea"/>
                        </a:rPr>
                        <a:t>世纪末</a:t>
                      </a:r>
                      <a:r>
                        <a:rPr lang="en-US" altLang="zh-CN" sz="1800" b="1" dirty="0">
                          <a:latin typeface="宋体" panose="02010600030101010101" pitchFamily="2" charset="-122"/>
                          <a:sym typeface="+mn-ea"/>
                        </a:rPr>
                        <a:t>——20</a:t>
                      </a:r>
                      <a:r>
                        <a:rPr lang="zh-CN" altLang="en-US" sz="1800" b="1" dirty="0">
                          <a:latin typeface="宋体" panose="02010600030101010101" pitchFamily="2" charset="-122"/>
                          <a:sym typeface="+mn-ea"/>
                        </a:rPr>
                        <a:t>世纪中期）</a:t>
                      </a: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1463040">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2400" b="1" dirty="0">
                          <a:latin typeface="宋体" panose="02010600030101010101" pitchFamily="2" charset="-122"/>
                          <a:sym typeface="+mn-ea"/>
                        </a:rPr>
                        <a:t>现代主义文学</a:t>
                      </a:r>
                      <a:r>
                        <a:rPr lang="en-US" altLang="zh-CN" sz="2400" b="1" dirty="0">
                          <a:latin typeface="宋体" panose="02010600030101010101" pitchFamily="2" charset="-122"/>
                          <a:sym typeface="+mn-ea"/>
                        </a:rPr>
                        <a:t>/</a:t>
                      </a:r>
                      <a:r>
                        <a:rPr lang="zh-CN" altLang="en-US" sz="2400" b="1" dirty="0">
                          <a:latin typeface="宋体" panose="02010600030101010101" pitchFamily="2" charset="-122"/>
                          <a:sym typeface="+mn-ea"/>
                        </a:rPr>
                        <a:t>绘画</a:t>
                      </a:r>
                    </a:p>
                    <a:p>
                      <a:pPr marL="0" lvl="0" indent="0">
                        <a:buNone/>
                      </a:pPr>
                      <a:endParaRPr lang="zh-CN" altLang="en-US" sz="2400" b="1" dirty="0">
                        <a:latin typeface="宋体" panose="02010600030101010101" pitchFamily="2" charset="-122"/>
                        <a:sym typeface="+mn-ea"/>
                      </a:endParaRPr>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sym typeface="+mn-ea"/>
                        </a:rPr>
                        <a:t>强调个人主观感受，用夸张怪诞的手法警醒世人，淋漓尽致地渲染苦闷、迷惘、虚无情绪和变态心理等精神创伤</a:t>
                      </a:r>
                      <a:r>
                        <a:rPr lang="en-US" altLang="zh-CN" sz="1800" b="1" dirty="0">
                          <a:latin typeface="宋体" panose="02010600030101010101" pitchFamily="2" charset="-122"/>
                          <a:sym typeface="+mn-ea"/>
                        </a:rPr>
                        <a:t>/</a:t>
                      </a:r>
                      <a:r>
                        <a:rPr lang="zh-CN" altLang="en-US" sz="1800" b="1" dirty="0">
                          <a:latin typeface="宋体" panose="02010600030101010101" pitchFamily="2" charset="-122"/>
                          <a:sym typeface="+mn-ea"/>
                        </a:rPr>
                        <a:t>采用夸张、变形与抽象的表现方法，大胆运用各种新材料。</a:t>
                      </a:r>
                    </a:p>
                  </a:txBody>
                  <a:tcP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buNone/>
                      </a:pPr>
                      <a:r>
                        <a:rPr lang="zh-CN" altLang="en-US" sz="1800" b="1" dirty="0">
                          <a:latin typeface="宋体" panose="02010600030101010101" pitchFamily="2" charset="-122"/>
                        </a:rPr>
                        <a:t> </a:t>
                      </a:r>
                      <a:r>
                        <a:rPr lang="zh-CN" altLang="en-US" sz="1800" b="1" dirty="0">
                          <a:latin typeface="宋体" panose="02010600030101010101" pitchFamily="2" charset="-122"/>
                          <a:sym typeface="+mn-ea"/>
                        </a:rPr>
                        <a:t>二战前后的文艺（</a:t>
                      </a:r>
                      <a:r>
                        <a:rPr lang="en-US" altLang="zh-CN" sz="1800" b="1" dirty="0">
                          <a:latin typeface="宋体" panose="02010600030101010101" pitchFamily="2" charset="-122"/>
                          <a:sym typeface="+mn-ea"/>
                        </a:rPr>
                        <a:t>1945</a:t>
                      </a:r>
                      <a:r>
                        <a:rPr lang="zh-CN" altLang="en-US" sz="1800" b="1" dirty="0">
                          <a:latin typeface="宋体" panose="02010600030101010101" pitchFamily="2" charset="-122"/>
                          <a:sym typeface="+mn-ea"/>
                        </a:rPr>
                        <a:t>年前后）</a:t>
                      </a:r>
                    </a:p>
                    <a:p>
                      <a:pPr marL="0" lvl="0" indent="0">
                        <a:buNone/>
                      </a:pPr>
                      <a:endParaRPr lang="zh-CN" altLang="en-US" sz="1800" b="1" dirty="0">
                        <a:latin typeface="宋体" panose="02010600030101010101" pitchFamily="2" charset="-122"/>
                        <a:sym typeface="+mn-ea"/>
                      </a:endParaRPr>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186400" name="椭圆 186399"/>
          <p:cNvSpPr/>
          <p:nvPr/>
        </p:nvSpPr>
        <p:spPr>
          <a:xfrm>
            <a:off x="5302250" y="1111250"/>
            <a:ext cx="1657350" cy="503238"/>
          </a:xfrm>
          <a:prstGeom prst="ellipse">
            <a:avLst/>
          </a:prstGeom>
          <a:noFill/>
          <a:ln w="38100"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1" name="椭圆 186400"/>
          <p:cNvSpPr/>
          <p:nvPr/>
        </p:nvSpPr>
        <p:spPr>
          <a:xfrm>
            <a:off x="4818063" y="2268538"/>
            <a:ext cx="1133475" cy="508000"/>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2" name="椭圆 186401"/>
          <p:cNvSpPr/>
          <p:nvPr/>
        </p:nvSpPr>
        <p:spPr>
          <a:xfrm>
            <a:off x="3713163" y="2713038"/>
            <a:ext cx="576262" cy="360362"/>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3" name="椭圆 186402"/>
          <p:cNvSpPr/>
          <p:nvPr/>
        </p:nvSpPr>
        <p:spPr>
          <a:xfrm>
            <a:off x="4141788" y="2952750"/>
            <a:ext cx="925512" cy="433388"/>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4" name="椭圆 186403"/>
          <p:cNvSpPr/>
          <p:nvPr/>
        </p:nvSpPr>
        <p:spPr>
          <a:xfrm>
            <a:off x="3492500" y="3879850"/>
            <a:ext cx="1152525" cy="358775"/>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5" name="椭圆 186404"/>
          <p:cNvSpPr/>
          <p:nvPr/>
        </p:nvSpPr>
        <p:spPr>
          <a:xfrm>
            <a:off x="6059488" y="4548188"/>
            <a:ext cx="1079500" cy="431800"/>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6" name="椭圆 186405"/>
          <p:cNvSpPr/>
          <p:nvPr/>
        </p:nvSpPr>
        <p:spPr>
          <a:xfrm>
            <a:off x="5795963" y="3879850"/>
            <a:ext cx="1081087" cy="504825"/>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86407" name="椭圆 186406"/>
          <p:cNvSpPr/>
          <p:nvPr/>
        </p:nvSpPr>
        <p:spPr>
          <a:xfrm>
            <a:off x="4224338" y="4979988"/>
            <a:ext cx="2087562" cy="720725"/>
          </a:xfrm>
          <a:prstGeom prst="ellipse">
            <a:avLst/>
          </a:prstGeom>
          <a:noFill/>
          <a:ln w="41275" cap="flat" cmpd="sng">
            <a:solidFill>
              <a:srgbClr val="FF0000"/>
            </a:solidFill>
            <a:prstDash val="solid"/>
            <a:round/>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6400"/>
                                        </p:tgtEl>
                                        <p:attrNameLst>
                                          <p:attrName>style.visibility</p:attrName>
                                        </p:attrNameLst>
                                      </p:cBhvr>
                                      <p:to>
                                        <p:strVal val="visible"/>
                                      </p:to>
                                    </p:set>
                                    <p:animEffect transition="in" filter="blinds(horizontal)">
                                      <p:cBhvr>
                                        <p:cTn id="7" dur="1000"/>
                                        <p:tgtEl>
                                          <p:spTgt spid="18640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6401"/>
                                        </p:tgtEl>
                                        <p:attrNameLst>
                                          <p:attrName>style.visibility</p:attrName>
                                        </p:attrNameLst>
                                      </p:cBhvr>
                                      <p:to>
                                        <p:strVal val="visible"/>
                                      </p:to>
                                    </p:set>
                                    <p:animEffect transition="in" filter="blinds(horizontal)">
                                      <p:cBhvr>
                                        <p:cTn id="12" dur="1000"/>
                                        <p:tgtEl>
                                          <p:spTgt spid="18640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86402"/>
                                        </p:tgtEl>
                                        <p:attrNameLst>
                                          <p:attrName>style.visibility</p:attrName>
                                        </p:attrNameLst>
                                      </p:cBhvr>
                                      <p:to>
                                        <p:strVal val="visible"/>
                                      </p:to>
                                    </p:set>
                                    <p:animEffect transition="in" filter="blinds(horizontal)">
                                      <p:cBhvr>
                                        <p:cTn id="17" dur="1000"/>
                                        <p:tgtEl>
                                          <p:spTgt spid="18640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86403"/>
                                        </p:tgtEl>
                                        <p:attrNameLst>
                                          <p:attrName>style.visibility</p:attrName>
                                        </p:attrNameLst>
                                      </p:cBhvr>
                                      <p:to>
                                        <p:strVal val="visible"/>
                                      </p:to>
                                    </p:set>
                                    <p:animEffect transition="in" filter="blinds(horizontal)">
                                      <p:cBhvr>
                                        <p:cTn id="22" dur="1000"/>
                                        <p:tgtEl>
                                          <p:spTgt spid="18640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86404"/>
                                        </p:tgtEl>
                                        <p:attrNameLst>
                                          <p:attrName>style.visibility</p:attrName>
                                        </p:attrNameLst>
                                      </p:cBhvr>
                                      <p:to>
                                        <p:strVal val="visible"/>
                                      </p:to>
                                    </p:set>
                                    <p:animEffect transition="in" filter="blinds(horizontal)">
                                      <p:cBhvr>
                                        <p:cTn id="27" dur="1000"/>
                                        <p:tgtEl>
                                          <p:spTgt spid="18640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86405"/>
                                        </p:tgtEl>
                                        <p:attrNameLst>
                                          <p:attrName>style.visibility</p:attrName>
                                        </p:attrNameLst>
                                      </p:cBhvr>
                                      <p:to>
                                        <p:strVal val="visible"/>
                                      </p:to>
                                    </p:set>
                                    <p:animEffect transition="in" filter="blinds(horizontal)">
                                      <p:cBhvr>
                                        <p:cTn id="32" dur="1000"/>
                                        <p:tgtEl>
                                          <p:spTgt spid="18640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186406"/>
                                        </p:tgtEl>
                                        <p:attrNameLst>
                                          <p:attrName>style.visibility</p:attrName>
                                        </p:attrNameLst>
                                      </p:cBhvr>
                                      <p:to>
                                        <p:strVal val="visible"/>
                                      </p:to>
                                    </p:set>
                                    <p:animEffect transition="in" filter="blinds(horizontal)">
                                      <p:cBhvr>
                                        <p:cTn id="37" dur="1000"/>
                                        <p:tgtEl>
                                          <p:spTgt spid="186406"/>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186407"/>
                                        </p:tgtEl>
                                        <p:attrNameLst>
                                          <p:attrName>style.visibility</p:attrName>
                                        </p:attrNameLst>
                                      </p:cBhvr>
                                      <p:to>
                                        <p:strVal val="visible"/>
                                      </p:to>
                                    </p:set>
                                    <p:animEffect transition="in" filter="blinds(horizontal)">
                                      <p:cBhvr>
                                        <p:cTn id="42" dur="1000"/>
                                        <p:tgtEl>
                                          <p:spTgt spid="1864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321685" y="1515110"/>
            <a:ext cx="7411720" cy="3046095"/>
          </a:xfrm>
          <a:prstGeom prst="rect">
            <a:avLst/>
          </a:prstGeom>
          <a:noFill/>
        </p:spPr>
        <p:txBody>
          <a:bodyPr wrap="square" rtlCol="0">
            <a:spAutoFit/>
          </a:bodyPr>
          <a:lstStyle/>
          <a:p>
            <a:r>
              <a:rPr lang="zh-CN" altLang="en-US" sz="2800"/>
              <a:t>试着为后面的五幅画写一段鉴赏词。格式要求如下：</a:t>
            </a:r>
          </a:p>
          <a:p>
            <a:r>
              <a:rPr lang="en-US" altLang="zh-CN" sz="2400">
                <a:latin typeface="华文楷体" panose="02010600040101010101" charset="-122"/>
                <a:ea typeface="华文楷体" panose="02010600040101010101" charset="-122"/>
                <a:cs typeface="华文楷体" panose="02010600040101010101" charset="-122"/>
              </a:rPr>
              <a:t>      </a:t>
            </a:r>
          </a:p>
          <a:p>
            <a:r>
              <a:rPr lang="en-US" altLang="zh-CN" sz="2400">
                <a:latin typeface="华文楷体" panose="02010600040101010101" charset="-122"/>
                <a:ea typeface="华文楷体" panose="02010600040101010101" charset="-122"/>
                <a:cs typeface="华文楷体" panose="02010600040101010101" charset="-122"/>
              </a:rPr>
              <a:t>         </a:t>
            </a:r>
            <a:r>
              <a:rPr lang="zh-CN" altLang="en-US" sz="2800">
                <a:latin typeface="华文楷体" panose="02010600040101010101" charset="-122"/>
                <a:ea typeface="华文楷体" panose="02010600040101010101" charset="-122"/>
                <a:cs typeface="华文楷体" panose="02010600040101010101" charset="-122"/>
              </a:rPr>
              <a:t>我认为，该画作属于</a:t>
            </a:r>
            <a:r>
              <a:rPr lang="en-US" altLang="zh-CN" sz="2800">
                <a:latin typeface="华文楷体" panose="02010600040101010101" charset="-122"/>
                <a:ea typeface="华文楷体" panose="02010600040101010101" charset="-122"/>
                <a:cs typeface="华文楷体" panose="02010600040101010101" charset="-122"/>
              </a:rPr>
              <a:t>XX</a:t>
            </a:r>
            <a:r>
              <a:rPr lang="zh-CN" altLang="en-US" sz="2800">
                <a:latin typeface="华文楷体" panose="02010600040101010101" charset="-122"/>
                <a:ea typeface="华文楷体" panose="02010600040101010101" charset="-122"/>
                <a:cs typeface="华文楷体" panose="02010600040101010101" charset="-122"/>
              </a:rPr>
              <a:t>流派。画中</a:t>
            </a:r>
          </a:p>
          <a:p>
            <a:r>
              <a:rPr lang="zh-CN" altLang="en-US" sz="2800">
                <a:latin typeface="华文楷体" panose="02010600040101010101" charset="-122"/>
                <a:ea typeface="华文楷体" panose="02010600040101010101" charset="-122"/>
                <a:cs typeface="华文楷体" panose="02010600040101010101" charset="-122"/>
              </a:rPr>
              <a:t>        描绘的是</a:t>
            </a:r>
            <a:r>
              <a:rPr lang="en-US" altLang="zh-CN" sz="2800">
                <a:latin typeface="华文楷体" panose="02010600040101010101" charset="-122"/>
                <a:ea typeface="华文楷体" panose="02010600040101010101" charset="-122"/>
                <a:cs typeface="华文楷体" panose="02010600040101010101" charset="-122"/>
              </a:rPr>
              <a:t>XXXXX</a:t>
            </a:r>
            <a:r>
              <a:rPr lang="zh-CN" altLang="en-US" sz="2800">
                <a:latin typeface="华文楷体" panose="02010600040101010101" charset="-122"/>
                <a:ea typeface="华文楷体" panose="02010600040101010101" charset="-122"/>
                <a:cs typeface="华文楷体" panose="02010600040101010101" charset="-122"/>
              </a:rPr>
              <a:t>。在这幅画中，具有</a:t>
            </a:r>
          </a:p>
          <a:p>
            <a:r>
              <a:rPr lang="zh-CN" altLang="en-US" sz="2800">
                <a:latin typeface="华文楷体" panose="02010600040101010101" charset="-122"/>
                <a:ea typeface="华文楷体" panose="02010600040101010101" charset="-122"/>
                <a:cs typeface="华文楷体" panose="02010600040101010101" charset="-122"/>
              </a:rPr>
              <a:t>         </a:t>
            </a:r>
            <a:r>
              <a:rPr lang="en-US" altLang="zh-CN" sz="2800">
                <a:latin typeface="华文楷体" panose="02010600040101010101" charset="-122"/>
                <a:ea typeface="华文楷体" panose="02010600040101010101" charset="-122"/>
                <a:cs typeface="华文楷体" panose="02010600040101010101" charset="-122"/>
              </a:rPr>
              <a:t>XX</a:t>
            </a:r>
            <a:r>
              <a:rPr lang="zh-CN" altLang="en-US" sz="2800">
                <a:latin typeface="华文楷体" panose="02010600040101010101" charset="-122"/>
                <a:ea typeface="华文楷体" panose="02010600040101010101" charset="-122"/>
                <a:cs typeface="华文楷体" panose="02010600040101010101" charset="-122"/>
              </a:rPr>
              <a:t>的特点。所以我推断他是</a:t>
            </a:r>
            <a:r>
              <a:rPr lang="en-US" altLang="zh-CN" sz="2800">
                <a:latin typeface="华文楷体" panose="02010600040101010101" charset="-122"/>
                <a:ea typeface="华文楷体" panose="02010600040101010101" charset="-122"/>
                <a:cs typeface="华文楷体" panose="02010600040101010101" charset="-122"/>
              </a:rPr>
              <a:t>XX</a:t>
            </a:r>
            <a:r>
              <a:rPr lang="zh-CN" altLang="en-US" sz="2800">
                <a:latin typeface="华文楷体" panose="02010600040101010101" charset="-122"/>
                <a:ea typeface="华文楷体" panose="02010600040101010101" charset="-122"/>
                <a:cs typeface="华文楷体" panose="02010600040101010101" charset="-122"/>
              </a:rPr>
              <a:t>派。</a:t>
            </a:r>
          </a:p>
          <a:p>
            <a:r>
              <a:rPr lang="zh-CN" altLang="en-US" sz="2800">
                <a:latin typeface="华文楷体" panose="02010600040101010101" charset="-122"/>
                <a:ea typeface="华文楷体" panose="02010600040101010101" charset="-122"/>
                <a:cs typeface="华文楷体" panose="02010600040101010101" charset="-122"/>
              </a:rPr>
              <a:t>        我组给该画起名《</a:t>
            </a:r>
            <a:r>
              <a:rPr lang="en-US" altLang="zh-CN" sz="2800">
                <a:latin typeface="华文楷体" panose="02010600040101010101" charset="-122"/>
                <a:ea typeface="华文楷体" panose="02010600040101010101" charset="-122"/>
                <a:cs typeface="华文楷体" panose="02010600040101010101" charset="-122"/>
              </a:rPr>
              <a:t>XXX</a:t>
            </a:r>
            <a:r>
              <a:rPr lang="zh-CN" altLang="en-US" sz="2800">
                <a:latin typeface="华文楷体" panose="02010600040101010101" charset="-122"/>
                <a:ea typeface="华文楷体" panose="02010600040101010101" charset="-122"/>
                <a:cs typeface="华文楷体" panose="02010600040101010101" charset="-122"/>
              </a:rPr>
              <a:t>》</a:t>
            </a:r>
            <a:r>
              <a:rPr lang="en-US" altLang="zh-CN" sz="2800">
                <a:latin typeface="华文楷体" panose="02010600040101010101" charset="-122"/>
                <a:ea typeface="华文楷体" panose="02010600040101010101" charset="-122"/>
                <a:cs typeface="华文楷体" panose="02010600040101010101" charset="-122"/>
              </a:rPr>
              <a:t>”</a:t>
            </a:r>
          </a:p>
        </p:txBody>
      </p:sp>
      <p:pic>
        <p:nvPicPr>
          <p:cNvPr id="4" name="图片 3"/>
          <p:cNvPicPr>
            <a:picLocks noChangeAspect="1"/>
          </p:cNvPicPr>
          <p:nvPr/>
        </p:nvPicPr>
        <p:blipFill>
          <a:blip r:embed="rId2"/>
          <a:stretch>
            <a:fillRect/>
          </a:stretch>
        </p:blipFill>
        <p:spPr>
          <a:xfrm>
            <a:off x="1631315" y="1626870"/>
            <a:ext cx="1287780" cy="3604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04cf1ba7c3d82daf"/>
          <p:cNvPicPr>
            <a:picLocks noChangeAspect="1"/>
          </p:cNvPicPr>
          <p:nvPr/>
        </p:nvPicPr>
        <p:blipFill>
          <a:blip r:embed="rId2"/>
          <a:srcRect l="9643" r="9871"/>
          <a:stretch>
            <a:fillRect/>
          </a:stretch>
        </p:blipFill>
        <p:spPr>
          <a:xfrm>
            <a:off x="2636520" y="897255"/>
            <a:ext cx="4086225" cy="4494530"/>
          </a:xfrm>
          <a:prstGeom prst="rect">
            <a:avLst/>
          </a:prstGeom>
        </p:spPr>
      </p:pic>
      <p:sp>
        <p:nvSpPr>
          <p:cNvPr id="2" name="文本框 1"/>
          <p:cNvSpPr txBox="1"/>
          <p:nvPr/>
        </p:nvSpPr>
        <p:spPr>
          <a:xfrm>
            <a:off x="7703185" y="2096770"/>
            <a:ext cx="3302000" cy="2245360"/>
          </a:xfrm>
          <a:prstGeom prst="rect">
            <a:avLst/>
          </a:prstGeom>
          <a:noFill/>
        </p:spPr>
        <p:txBody>
          <a:bodyPr wrap="square" rtlCol="0">
            <a:spAutoFit/>
          </a:bodyPr>
          <a:lstStyle/>
          <a:p>
            <a:r>
              <a:rPr lang="zh-CN" altLang="en-US" sz="2800"/>
              <a:t>《</a:t>
            </a:r>
            <a:r>
              <a:rPr lang="zh-CN" altLang="en-US" sz="2800">
                <a:solidFill>
                  <a:srgbClr val="FF0000"/>
                </a:solidFill>
              </a:rPr>
              <a:t>在红色安乐椅上</a:t>
            </a:r>
          </a:p>
          <a:p>
            <a:r>
              <a:rPr lang="zh-CN" altLang="en-US" sz="2800">
                <a:solidFill>
                  <a:srgbClr val="FF0000"/>
                </a:solidFill>
              </a:rPr>
              <a:t>        睡着的女人</a:t>
            </a:r>
            <a:r>
              <a:rPr lang="zh-CN" altLang="en-US" sz="2800"/>
              <a:t>》</a:t>
            </a:r>
          </a:p>
          <a:p>
            <a:endParaRPr lang="zh-CN" altLang="en-US" sz="2800"/>
          </a:p>
          <a:p>
            <a:r>
              <a:rPr lang="zh-CN" altLang="en-US" sz="2800"/>
              <a:t>           毕加索</a:t>
            </a:r>
          </a:p>
          <a:p>
            <a:r>
              <a:rPr lang="zh-CN" altLang="en-US" sz="2800"/>
              <a:t>     现代主义绘画</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碎石工"/>
          <p:cNvPicPr>
            <a:picLocks noChangeAspect="1"/>
          </p:cNvPicPr>
          <p:nvPr/>
        </p:nvPicPr>
        <p:blipFill>
          <a:blip r:embed="rId2"/>
          <a:srcRect l="6236" r="156"/>
          <a:stretch>
            <a:fillRect/>
          </a:stretch>
        </p:blipFill>
        <p:spPr>
          <a:xfrm>
            <a:off x="1574800" y="1438275"/>
            <a:ext cx="5422900" cy="3713480"/>
          </a:xfrm>
          <a:prstGeom prst="rect">
            <a:avLst/>
          </a:prstGeom>
        </p:spPr>
      </p:pic>
      <p:sp>
        <p:nvSpPr>
          <p:cNvPr id="3" name="文本框 2"/>
          <p:cNvSpPr txBox="1"/>
          <p:nvPr/>
        </p:nvSpPr>
        <p:spPr>
          <a:xfrm>
            <a:off x="8221345" y="2286635"/>
            <a:ext cx="3302000" cy="1814830"/>
          </a:xfrm>
          <a:prstGeom prst="rect">
            <a:avLst/>
          </a:prstGeom>
          <a:noFill/>
        </p:spPr>
        <p:txBody>
          <a:bodyPr wrap="square" rtlCol="0">
            <a:spAutoFit/>
          </a:bodyPr>
          <a:lstStyle/>
          <a:p>
            <a:r>
              <a:rPr lang="en-US" altLang="zh-CN" sz="2800"/>
              <a:t>         </a:t>
            </a:r>
            <a:r>
              <a:rPr lang="zh-CN" altLang="en-US" sz="2800"/>
              <a:t>《</a:t>
            </a:r>
            <a:r>
              <a:rPr lang="zh-CN" altLang="en-US" sz="2800">
                <a:solidFill>
                  <a:srgbClr val="FF0000"/>
                </a:solidFill>
              </a:rPr>
              <a:t>石工</a:t>
            </a:r>
            <a:r>
              <a:rPr lang="zh-CN" altLang="en-US" sz="2800"/>
              <a:t>》</a:t>
            </a:r>
          </a:p>
          <a:p>
            <a:endParaRPr lang="zh-CN" altLang="en-US" sz="2800"/>
          </a:p>
          <a:p>
            <a:r>
              <a:rPr lang="zh-CN" altLang="en-US" sz="2800"/>
              <a:t>           库尔贝</a:t>
            </a:r>
          </a:p>
          <a:p>
            <a:r>
              <a:rPr lang="zh-CN" altLang="en-US" sz="2800"/>
              <a:t>     现实主义绘画</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63822327_1_20190617014941675"/>
          <p:cNvPicPr>
            <a:picLocks noChangeAspect="1"/>
          </p:cNvPicPr>
          <p:nvPr/>
        </p:nvPicPr>
        <p:blipFill>
          <a:blip r:embed="rId2"/>
          <a:stretch>
            <a:fillRect/>
          </a:stretch>
        </p:blipFill>
        <p:spPr>
          <a:xfrm>
            <a:off x="1621155" y="1440815"/>
            <a:ext cx="5408295" cy="3765550"/>
          </a:xfrm>
          <a:prstGeom prst="rect">
            <a:avLst/>
          </a:prstGeom>
        </p:spPr>
      </p:pic>
      <p:sp>
        <p:nvSpPr>
          <p:cNvPr id="4" name="文本框 3"/>
          <p:cNvSpPr txBox="1"/>
          <p:nvPr/>
        </p:nvSpPr>
        <p:spPr>
          <a:xfrm>
            <a:off x="8161020" y="2415540"/>
            <a:ext cx="3302000" cy="1814830"/>
          </a:xfrm>
          <a:prstGeom prst="rect">
            <a:avLst/>
          </a:prstGeom>
          <a:noFill/>
        </p:spPr>
        <p:txBody>
          <a:bodyPr wrap="square" rtlCol="0">
            <a:spAutoFit/>
          </a:bodyPr>
          <a:lstStyle/>
          <a:p>
            <a:r>
              <a:rPr lang="en-US" altLang="zh-CN" sz="2800"/>
              <a:t>   </a:t>
            </a:r>
            <a:r>
              <a:rPr lang="zh-CN" altLang="en-US" sz="2800"/>
              <a:t>《</a:t>
            </a:r>
            <a:r>
              <a:rPr lang="zh-CN" altLang="en-US" sz="2800">
                <a:solidFill>
                  <a:srgbClr val="FF0000"/>
                </a:solidFill>
              </a:rPr>
              <a:t>梅杜莎之筏</a:t>
            </a:r>
            <a:r>
              <a:rPr lang="zh-CN" altLang="en-US" sz="2800"/>
              <a:t>》</a:t>
            </a:r>
          </a:p>
          <a:p>
            <a:endParaRPr lang="zh-CN" altLang="en-US" sz="2800"/>
          </a:p>
          <a:p>
            <a:r>
              <a:rPr lang="zh-CN" altLang="en-US" sz="2800"/>
              <a:t>           籍里柯</a:t>
            </a:r>
          </a:p>
          <a:p>
            <a:r>
              <a:rPr lang="zh-CN" altLang="en-US" sz="2800"/>
              <a:t>     浪漫主义绘画</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rcRect l="2701" r="4094"/>
          <a:stretch>
            <a:fillRect/>
          </a:stretch>
        </p:blipFill>
        <p:spPr>
          <a:xfrm>
            <a:off x="1600835" y="1439545"/>
            <a:ext cx="5371465" cy="3700145"/>
          </a:xfrm>
          <a:prstGeom prst="rect">
            <a:avLst/>
          </a:prstGeom>
        </p:spPr>
      </p:pic>
      <p:sp>
        <p:nvSpPr>
          <p:cNvPr id="4" name="文本框 3"/>
          <p:cNvSpPr txBox="1"/>
          <p:nvPr/>
        </p:nvSpPr>
        <p:spPr>
          <a:xfrm>
            <a:off x="8380730" y="2521585"/>
            <a:ext cx="3302000" cy="1814830"/>
          </a:xfrm>
          <a:prstGeom prst="rect">
            <a:avLst/>
          </a:prstGeom>
          <a:noFill/>
        </p:spPr>
        <p:txBody>
          <a:bodyPr wrap="square" rtlCol="0">
            <a:spAutoFit/>
          </a:bodyPr>
          <a:lstStyle/>
          <a:p>
            <a:r>
              <a:rPr lang="en-US" altLang="zh-CN" sz="2800"/>
              <a:t>     </a:t>
            </a:r>
            <a:r>
              <a:rPr lang="zh-CN" altLang="en-US" sz="2800"/>
              <a:t>《</a:t>
            </a:r>
            <a:r>
              <a:rPr lang="zh-CN" altLang="en-US" sz="2800">
                <a:solidFill>
                  <a:srgbClr val="FF0000"/>
                </a:solidFill>
              </a:rPr>
              <a:t>干草堆</a:t>
            </a:r>
            <a:r>
              <a:rPr lang="zh-CN" altLang="en-US" sz="2800"/>
              <a:t>》</a:t>
            </a:r>
          </a:p>
          <a:p>
            <a:endParaRPr lang="zh-CN" altLang="en-US" sz="2800"/>
          </a:p>
          <a:p>
            <a:r>
              <a:rPr lang="zh-CN" altLang="en-US" sz="2800"/>
              <a:t>           莫奈</a:t>
            </a:r>
          </a:p>
          <a:p>
            <a:r>
              <a:rPr lang="zh-CN" altLang="en-US" sz="2800"/>
              <a:t>     印象派绘画</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666365" y="869315"/>
            <a:ext cx="4074160" cy="4534535"/>
          </a:xfrm>
          <a:prstGeom prst="rect">
            <a:avLst/>
          </a:prstGeom>
        </p:spPr>
      </p:pic>
      <p:sp>
        <p:nvSpPr>
          <p:cNvPr id="4" name="文本框 3"/>
          <p:cNvSpPr txBox="1"/>
          <p:nvPr/>
        </p:nvSpPr>
        <p:spPr>
          <a:xfrm>
            <a:off x="7672070" y="2125980"/>
            <a:ext cx="3302000" cy="2245360"/>
          </a:xfrm>
          <a:prstGeom prst="rect">
            <a:avLst/>
          </a:prstGeom>
          <a:noFill/>
        </p:spPr>
        <p:txBody>
          <a:bodyPr wrap="square" rtlCol="0">
            <a:spAutoFit/>
          </a:bodyPr>
          <a:lstStyle/>
          <a:p>
            <a:r>
              <a:rPr lang="en-US" altLang="zh-CN" sz="2800"/>
              <a:t>        </a:t>
            </a:r>
            <a:r>
              <a:rPr lang="zh-CN" altLang="en-US" sz="2800"/>
              <a:t>《</a:t>
            </a:r>
            <a:r>
              <a:rPr lang="zh-CN" altLang="en-US" sz="2800">
                <a:solidFill>
                  <a:srgbClr val="FF0000"/>
                </a:solidFill>
              </a:rPr>
              <a:t>拿破仑</a:t>
            </a:r>
          </a:p>
          <a:p>
            <a:r>
              <a:rPr lang="zh-CN" altLang="en-US" sz="2800">
                <a:solidFill>
                  <a:srgbClr val="FF0000"/>
                </a:solidFill>
              </a:rPr>
              <a:t>   翻越阿尔卑斯山</a:t>
            </a:r>
            <a:r>
              <a:rPr lang="zh-CN" altLang="en-US" sz="2800"/>
              <a:t>》</a:t>
            </a:r>
          </a:p>
          <a:p>
            <a:endParaRPr lang="zh-CN" altLang="en-US" sz="2800"/>
          </a:p>
          <a:p>
            <a:r>
              <a:rPr lang="zh-CN" altLang="en-US" sz="2800"/>
              <a:t>              大卫</a:t>
            </a:r>
          </a:p>
          <a:p>
            <a:r>
              <a:rPr lang="zh-CN" altLang="en-US" sz="2800"/>
              <a:t>     新古典主义绘画</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997575" y="1536065"/>
            <a:ext cx="3780790" cy="3056255"/>
          </a:xfrm>
          <a:prstGeom prst="rect">
            <a:avLst/>
          </a:prstGeom>
          <a:ln>
            <a:solidFill>
              <a:schemeClr val="accent1"/>
            </a:solidFill>
          </a:ln>
          <a:effectLst>
            <a:outerShdw blurRad="50800" dist="38100" dir="10800000" algn="r" rotWithShape="0">
              <a:prstClr val="black">
                <a:alpha val="40000"/>
              </a:prstClr>
            </a:outerShdw>
          </a:effectLst>
        </p:spPr>
      </p:pic>
      <p:pic>
        <p:nvPicPr>
          <p:cNvPr id="7" name="图片 6"/>
          <p:cNvPicPr>
            <a:picLocks noChangeAspect="1"/>
          </p:cNvPicPr>
          <p:nvPr/>
        </p:nvPicPr>
        <p:blipFill>
          <a:blip r:embed="rId3"/>
          <a:stretch>
            <a:fillRect/>
          </a:stretch>
        </p:blipFill>
        <p:spPr>
          <a:xfrm>
            <a:off x="2618105" y="1536065"/>
            <a:ext cx="2706370" cy="3031490"/>
          </a:xfrm>
          <a:prstGeom prst="rect">
            <a:avLst/>
          </a:prstGeom>
          <a:ln>
            <a:solidFill>
              <a:schemeClr val="accent1"/>
            </a:solidFill>
          </a:ln>
          <a:effectLst>
            <a:outerShdw blurRad="50800" dist="38100" dir="18900000" algn="bl" rotWithShape="0">
              <a:prstClr val="black">
                <a:alpha val="40000"/>
              </a:prstClr>
            </a:outerShdw>
          </a:effec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表格占位符 2"/>
          <p:cNvSpPr>
            <a:spLocks noGrp="1"/>
          </p:cNvSpPr>
          <p:nvPr>
            <p:ph type="tbl" idx="1"/>
          </p:nvPr>
        </p:nvSpPr>
        <p:spPr/>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文本框 11"/>
          <p:cNvSpPr txBox="1"/>
          <p:nvPr/>
        </p:nvSpPr>
        <p:spPr>
          <a:xfrm>
            <a:off x="23813" y="633413"/>
            <a:ext cx="12145962" cy="4492625"/>
          </a:xfrm>
          <a:prstGeom prst="rect">
            <a:avLst/>
          </a:prstGeom>
          <a:noFill/>
          <a:ln w="9525">
            <a:noFill/>
          </a:ln>
        </p:spPr>
        <p:txBody>
          <a:bodyPr wrap="square" anchor="t">
            <a:spAutoFit/>
          </a:bodyPr>
          <a:lstStyle/>
          <a:p>
            <a:r>
              <a:rPr lang="en-US" altLang="zh-CN" sz="2600" b="1">
                <a:latin typeface="Times New Roman" panose="02020603050405020304" pitchFamily="18" charset="0"/>
                <a:ea typeface="楷体" panose="02010609060101010101" charset="-122"/>
              </a:rPr>
              <a:t>1.</a:t>
            </a:r>
            <a:r>
              <a:rPr lang="zh-CN" altLang="zh-CN" sz="2600" b="1">
                <a:latin typeface="Times New Roman" panose="02020603050405020304" pitchFamily="18" charset="0"/>
                <a:ea typeface="黑体" panose="02010609060101010101" pitchFamily="49" charset="-122"/>
              </a:rPr>
              <a:t>探究贝多芬</a:t>
            </a:r>
            <a:endParaRPr lang="zh-CN" altLang="zh-CN" sz="2600" b="1">
              <a:latin typeface="Arial" panose="020B0604020202020204" pitchFamily="34" charset="0"/>
              <a:ea typeface="黑体" panose="02010609060101010101" pitchFamily="49" charset="-122"/>
            </a:endParaRPr>
          </a:p>
          <a:p>
            <a:r>
              <a:rPr lang="zh-CN" altLang="zh-CN" sz="2600" b="1">
                <a:latin typeface="Arial" panose="020B0604020202020204" pitchFamily="34" charset="0"/>
                <a:ea typeface="黑体" panose="02010609060101010101" pitchFamily="49" charset="-122"/>
              </a:rPr>
              <a:t>材料一</a:t>
            </a:r>
            <a:r>
              <a:rPr lang="zh-CN" altLang="zh-CN" sz="2600" b="1">
                <a:latin typeface="Arial" panose="020B0604020202020204" pitchFamily="34" charset="0"/>
                <a:ea typeface="楷体" panose="02010609060101010101" charset="-122"/>
              </a:rPr>
              <a:t>　贝多芬生逢启蒙与革命的时代，深受启蒙思想的影响，终生追求进步和自由，具有强烈的反抗封建与追求民主的革命精神。其作品构思广阔，形式宏大，洋溢着英雄主义和乐观主义气息，蕴涵着深沉的哲理。</a:t>
            </a:r>
            <a:endParaRPr lang="zh-CN" altLang="zh-CN" sz="2600" b="1">
              <a:latin typeface="Arial" panose="020B0604020202020204" pitchFamily="34" charset="0"/>
              <a:ea typeface="黑体" panose="02010609060101010101" pitchFamily="49" charset="-122"/>
            </a:endParaRPr>
          </a:p>
          <a:p>
            <a:r>
              <a:rPr lang="zh-CN" altLang="zh-CN" sz="2600" b="1">
                <a:latin typeface="Arial" panose="020B0604020202020204" pitchFamily="34" charset="0"/>
                <a:ea typeface="黑体" panose="02010609060101010101" pitchFamily="49" charset="-122"/>
              </a:rPr>
              <a:t>材料二　</a:t>
            </a:r>
            <a:r>
              <a:rPr lang="zh-CN" altLang="zh-CN" sz="2600" b="1">
                <a:latin typeface="Arial" panose="020B0604020202020204" pitchFamily="34" charset="0"/>
                <a:ea typeface="楷体" panose="02010609060101010101" charset="-122"/>
              </a:rPr>
              <a:t>《第三交响曲</a:t>
            </a:r>
            <a:r>
              <a:rPr lang="en-US" altLang="zh-CN" sz="2600" b="1">
                <a:latin typeface="Times New Roman" panose="02020603050405020304" pitchFamily="18" charset="0"/>
                <a:ea typeface="楷体" panose="02010609060101010101" charset="-122"/>
              </a:rPr>
              <a:t>·</a:t>
            </a:r>
            <a:r>
              <a:rPr lang="zh-CN" altLang="zh-CN" sz="2600" b="1">
                <a:latin typeface="Arial" panose="020B0604020202020204" pitchFamily="34" charset="0"/>
                <a:ea typeface="楷体" panose="02010609060101010101" charset="-122"/>
              </a:rPr>
              <a:t>英雄》（创作于</a:t>
            </a:r>
            <a:r>
              <a:rPr lang="en-US" altLang="zh-CN" sz="2600" b="1">
                <a:solidFill>
                  <a:srgbClr val="333333"/>
                </a:solidFill>
                <a:latin typeface="楷体" panose="02010609060101010101" charset="-122"/>
                <a:ea typeface="楷体" panose="02010609060101010101" charset="-122"/>
              </a:rPr>
              <a:t>1804</a:t>
            </a:r>
            <a:r>
              <a:rPr lang="zh-CN" altLang="zh-CN" sz="2600" b="1">
                <a:solidFill>
                  <a:srgbClr val="333333"/>
                </a:solidFill>
                <a:latin typeface="Arial" panose="020B0604020202020204" pitchFamily="34" charset="0"/>
                <a:ea typeface="楷体" panose="02010609060101010101" charset="-122"/>
              </a:rPr>
              <a:t>年）</a:t>
            </a:r>
            <a:r>
              <a:rPr lang="zh-CN" altLang="zh-CN" sz="2600" b="1">
                <a:latin typeface="Arial" panose="020B0604020202020204" pitchFamily="34" charset="0"/>
                <a:ea typeface="楷体" panose="02010609060101010101" charset="-122"/>
              </a:rPr>
              <a:t>是献给他心目中给人类带来自由、平等、博爱新时代的英雄</a:t>
            </a:r>
            <a:r>
              <a:rPr lang="en-US" altLang="zh-CN" sz="2600" b="1">
                <a:latin typeface="Times New Roman" panose="02020603050405020304" pitchFamily="18" charset="0"/>
                <a:ea typeface="楷体" panose="02010609060101010101" charset="-122"/>
              </a:rPr>
              <a:t>——</a:t>
            </a:r>
            <a:r>
              <a:rPr lang="zh-CN" altLang="zh-CN" sz="2600" b="1">
                <a:latin typeface="Arial" panose="020B0604020202020204" pitchFamily="34" charset="0"/>
                <a:ea typeface="楷体" panose="02010609060101010101" charset="-122"/>
              </a:rPr>
              <a:t>拿破仑的。当拿破仑称帝并背离法国大革命理想时，贝多芬把题词改成</a:t>
            </a:r>
            <a:r>
              <a:rPr lang="en-US" altLang="zh-CN" sz="2600" b="1">
                <a:latin typeface="Times New Roman" panose="02020603050405020304" pitchFamily="18" charset="0"/>
                <a:ea typeface="楷体" panose="02010609060101010101" charset="-122"/>
              </a:rPr>
              <a:t>“</a:t>
            </a:r>
            <a:r>
              <a:rPr lang="zh-CN" altLang="zh-CN" sz="2600" b="1">
                <a:latin typeface="Arial" panose="020B0604020202020204" pitchFamily="34" charset="0"/>
                <a:ea typeface="楷体" panose="02010609060101010101" charset="-122"/>
              </a:rPr>
              <a:t>为纪念一位伟人而作</a:t>
            </a:r>
            <a:r>
              <a:rPr lang="en-US" altLang="zh-CN" sz="2600" b="1">
                <a:latin typeface="Times New Roman" panose="02020603050405020304" pitchFamily="18" charset="0"/>
                <a:ea typeface="楷体" panose="02010609060101010101" charset="-122"/>
              </a:rPr>
              <a:t>”</a:t>
            </a:r>
            <a:r>
              <a:rPr lang="zh-CN" altLang="zh-CN" sz="2600" b="1">
                <a:latin typeface="Arial" panose="020B0604020202020204" pitchFamily="34" charset="0"/>
                <a:ea typeface="楷体" panose="02010609060101010101" charset="-122"/>
              </a:rPr>
              <a:t>。</a:t>
            </a:r>
            <a:r>
              <a:rPr lang="en-US" altLang="zh-CN" sz="2600" b="1">
                <a:latin typeface="Times New Roman" panose="02020603050405020304" pitchFamily="18" charset="0"/>
                <a:ea typeface="楷体" panose="02010609060101010101" charset="-122"/>
              </a:rPr>
              <a:t>					        </a:t>
            </a:r>
          </a:p>
          <a:p>
            <a:r>
              <a:rPr lang="en-US" altLang="zh-CN" sz="2600" b="1">
                <a:latin typeface="Times New Roman" panose="02020603050405020304" pitchFamily="18" charset="0"/>
                <a:ea typeface="楷体" panose="02010609060101010101" charset="-122"/>
              </a:rPr>
              <a:t>                                                                                 </a:t>
            </a:r>
            <a:r>
              <a:rPr lang="en-US" altLang="zh-CN" sz="2500" b="1">
                <a:latin typeface="Times New Roman" panose="02020603050405020304" pitchFamily="18" charset="0"/>
                <a:ea typeface="楷体" panose="02010609060101010101" charset="-122"/>
              </a:rPr>
              <a:t> </a:t>
            </a:r>
            <a:r>
              <a:rPr lang="en-US" altLang="zh-CN" sz="2500" b="1">
                <a:latin typeface="Times New Roman" panose="02020603050405020304" pitchFamily="18" charset="0"/>
                <a:ea typeface="宋体" panose="02010600030101010101" pitchFamily="2" charset="-122"/>
              </a:rPr>
              <a:t>——</a:t>
            </a:r>
            <a:r>
              <a:rPr lang="zh-CN" altLang="zh-CN" sz="2500" b="1">
                <a:latin typeface="Arial" panose="020B0604020202020204" pitchFamily="34" charset="0"/>
                <a:ea typeface="宋体" panose="02010600030101010101" pitchFamily="2" charset="-122"/>
              </a:rPr>
              <a:t>沈旋等主编《西方音乐史简编》</a:t>
            </a:r>
            <a:endParaRPr lang="zh-CN" altLang="zh-CN" sz="2600" b="1">
              <a:latin typeface="Arial" panose="020B0604020202020204" pitchFamily="34" charset="0"/>
              <a:ea typeface="黑体" panose="02010609060101010101" pitchFamily="49" charset="-122"/>
            </a:endParaRPr>
          </a:p>
          <a:p>
            <a:r>
              <a:rPr lang="zh-CN" altLang="zh-CN" sz="2600" b="1">
                <a:latin typeface="Arial" panose="020B0604020202020204" pitchFamily="34" charset="0"/>
                <a:ea typeface="黑体" panose="02010609060101010101" pitchFamily="49" charset="-122"/>
              </a:rPr>
              <a:t>材料三　</a:t>
            </a:r>
            <a:r>
              <a:rPr lang="zh-CN" altLang="zh-CN" sz="2600" b="1">
                <a:latin typeface="Arial" panose="020B0604020202020204" pitchFamily="34" charset="0"/>
                <a:ea typeface="楷体" panose="02010609060101010101" charset="-122"/>
              </a:rPr>
              <a:t>要了解一件艺术品，一个艺术家，一群艺术家，必须正确地设想它们所属的时代的精神和风俗概况</a:t>
            </a:r>
            <a:r>
              <a:rPr lang="en-US" altLang="zh-CN" sz="2600" b="1">
                <a:latin typeface="Times New Roman" panose="02020603050405020304" pitchFamily="18" charset="0"/>
                <a:ea typeface="楷体" panose="02010609060101010101" charset="-122"/>
              </a:rPr>
              <a:t>……</a:t>
            </a:r>
            <a:r>
              <a:rPr lang="zh-CN" altLang="zh-CN" sz="2600" b="1">
                <a:latin typeface="Arial" panose="020B0604020202020204" pitchFamily="34" charset="0"/>
                <a:ea typeface="楷体" panose="02010609060101010101" charset="-122"/>
              </a:rPr>
              <a:t>某种艺术是和某些时代精神同时出现，同时消灭的。</a:t>
            </a:r>
            <a:endParaRPr lang="en-US" altLang="zh-CN" sz="2600" b="1">
              <a:latin typeface="Times New Roman" panose="02020603050405020304" pitchFamily="18" charset="0"/>
              <a:ea typeface="宋体" panose="02010600030101010101" pitchFamily="2" charset="-122"/>
            </a:endParaRPr>
          </a:p>
          <a:p>
            <a:r>
              <a:rPr lang="en-US" altLang="zh-CN" sz="2600" b="1">
                <a:latin typeface="Times New Roman" panose="02020603050405020304" pitchFamily="18" charset="0"/>
                <a:ea typeface="宋体" panose="02010600030101010101" pitchFamily="2" charset="-122"/>
              </a:rPr>
              <a:t>                                                                                        ——</a:t>
            </a:r>
            <a:r>
              <a:rPr lang="zh-CN" altLang="zh-CN" sz="2600" b="1">
                <a:latin typeface="Arial" panose="020B0604020202020204" pitchFamily="34" charset="0"/>
                <a:ea typeface="宋体" panose="02010600030101010101" pitchFamily="2" charset="-122"/>
              </a:rPr>
              <a:t>法国艺术评论家丹纳</a:t>
            </a:r>
            <a:endParaRPr lang="zh-CN" altLang="en-US" sz="2600" b="1">
              <a:latin typeface="Arial" panose="020B0604020202020204" pitchFamily="34" charset="0"/>
              <a:ea typeface="楷体" panose="02010609060101010101" charset="-122"/>
            </a:endParaRPr>
          </a:p>
        </p:txBody>
      </p:sp>
      <p:sp>
        <p:nvSpPr>
          <p:cNvPr id="12290" name="文本框 12"/>
          <p:cNvSpPr txBox="1"/>
          <p:nvPr/>
        </p:nvSpPr>
        <p:spPr>
          <a:xfrm>
            <a:off x="17463" y="80963"/>
            <a:ext cx="2100262" cy="552450"/>
          </a:xfrm>
          <a:prstGeom prst="rect">
            <a:avLst/>
          </a:prstGeom>
          <a:noFill/>
          <a:ln w="9525">
            <a:noFill/>
          </a:ln>
        </p:spPr>
        <p:txBody>
          <a:bodyPr wrap="none" anchor="t">
            <a:spAutoFit/>
          </a:bodyPr>
          <a:lstStyle/>
          <a:p>
            <a:r>
              <a:rPr lang="en-US" altLang="zh-CN" sz="3000" b="1">
                <a:latin typeface="黑体" panose="02010609060101010101" pitchFamily="49" charset="-122"/>
                <a:ea typeface="楷体" panose="02010609060101010101" charset="-122"/>
              </a:rPr>
              <a:t>[</a:t>
            </a:r>
            <a:r>
              <a:rPr lang="zh-CN" altLang="zh-CN" sz="3000" b="1">
                <a:latin typeface="Arial" panose="020B0604020202020204" pitchFamily="34" charset="0"/>
                <a:ea typeface="黑体" panose="02010609060101010101" pitchFamily="49" charset="-122"/>
              </a:rPr>
              <a:t>知识探究</a:t>
            </a:r>
            <a:r>
              <a:rPr lang="en-US" altLang="zh-CN" sz="3000" b="1">
                <a:latin typeface="黑体" panose="02010609060101010101" pitchFamily="49" charset="-122"/>
                <a:ea typeface="楷体" panose="02010609060101010101" charset="-122"/>
              </a:rPr>
              <a:t>]</a:t>
            </a:r>
            <a:endParaRPr lang="zh-CN" altLang="en-US" sz="3000">
              <a:latin typeface="Arial" panose="020B0604020202020204" pitchFamily="34" charset="0"/>
              <a:ea typeface="楷体" panose="02010609060101010101" charset="-122"/>
            </a:endParaRPr>
          </a:p>
        </p:txBody>
      </p:sp>
      <p:sp>
        <p:nvSpPr>
          <p:cNvPr id="12291" name="文本框 13"/>
          <p:cNvSpPr txBox="1"/>
          <p:nvPr/>
        </p:nvSpPr>
        <p:spPr>
          <a:xfrm>
            <a:off x="23813" y="5126038"/>
            <a:ext cx="11884025" cy="1246187"/>
          </a:xfrm>
          <a:prstGeom prst="rect">
            <a:avLst/>
          </a:prstGeom>
          <a:noFill/>
          <a:ln w="9525">
            <a:noFill/>
          </a:ln>
        </p:spPr>
        <p:txBody>
          <a:bodyPr wrap="square" anchor="t">
            <a:spAutoFit/>
          </a:bodyPr>
          <a:lstStyle/>
          <a:p>
            <a:r>
              <a:rPr lang="en-US" altLang="zh-CN" sz="2500" b="1">
                <a:latin typeface="Times New Roman" panose="02020603050405020304" pitchFamily="18" charset="0"/>
                <a:ea typeface="宋体" panose="02010600030101010101" pitchFamily="2" charset="-122"/>
              </a:rPr>
              <a:t>   (1)   </a:t>
            </a:r>
            <a:r>
              <a:rPr lang="zh-CN" altLang="zh-CN" sz="2500" b="1">
                <a:latin typeface="Arial" panose="020B0604020202020204" pitchFamily="34" charset="0"/>
                <a:ea typeface="宋体" panose="02010600030101010101" pitchFamily="2" charset="-122"/>
              </a:rPr>
              <a:t>据材料一概括贝多芬的作品有何特点？</a:t>
            </a:r>
            <a:r>
              <a:rPr lang="zh-CN" altLang="zh-CN" sz="2500" b="1">
                <a:latin typeface="Times New Roman" panose="02020603050405020304" pitchFamily="18" charset="0"/>
                <a:ea typeface="宋体" panose="02010600030101010101" pitchFamily="2" charset="-122"/>
              </a:rPr>
              <a:t>（</a:t>
            </a:r>
            <a:r>
              <a:rPr lang="en-US" altLang="zh-CN" sz="2500" b="1">
                <a:latin typeface="Times New Roman" panose="02020603050405020304" pitchFamily="18" charset="0"/>
                <a:ea typeface="楷体" panose="02010609060101010101" charset="-122"/>
              </a:rPr>
              <a:t>2</a:t>
            </a:r>
            <a:r>
              <a:rPr lang="zh-CN" altLang="zh-CN" sz="2500" b="1">
                <a:latin typeface="Times New Roman" panose="02020603050405020304" pitchFamily="18" charset="0"/>
                <a:ea typeface="宋体" panose="02010600030101010101" pitchFamily="2" charset="-122"/>
              </a:rPr>
              <a:t>分）</a:t>
            </a:r>
            <a:endParaRPr lang="en-US" altLang="zh-CN" sz="2500" b="1">
              <a:latin typeface="Times New Roman" panose="02020603050405020304" pitchFamily="18" charset="0"/>
              <a:ea typeface="宋体" panose="02010600030101010101" pitchFamily="2" charset="-122"/>
            </a:endParaRPr>
          </a:p>
          <a:p>
            <a:r>
              <a:rPr lang="en-US" altLang="zh-CN" sz="2500" b="1">
                <a:latin typeface="Times New Roman" panose="02020603050405020304" pitchFamily="18" charset="0"/>
                <a:ea typeface="宋体" panose="02010600030101010101" pitchFamily="2" charset="-122"/>
              </a:rPr>
              <a:t>   (2)   </a:t>
            </a:r>
            <a:r>
              <a:rPr lang="zh-CN" altLang="zh-CN" sz="2500" b="1">
                <a:latin typeface="Arial" panose="020B0604020202020204" pitchFamily="34" charset="0"/>
                <a:ea typeface="宋体" panose="02010600030101010101" pitchFamily="2" charset="-122"/>
              </a:rPr>
              <a:t>结合材料一、二分析贝多芬对拿破仑态度的变化说明了什么？</a:t>
            </a:r>
            <a:r>
              <a:rPr lang="zh-CN" altLang="zh-CN" sz="2500" b="1">
                <a:latin typeface="Times New Roman" panose="02020603050405020304" pitchFamily="18" charset="0"/>
                <a:ea typeface="宋体" panose="02010600030101010101" pitchFamily="2" charset="-122"/>
              </a:rPr>
              <a:t>（</a:t>
            </a:r>
            <a:r>
              <a:rPr lang="en-US" altLang="zh-CN" sz="2500" b="1">
                <a:latin typeface="Times New Roman" panose="02020603050405020304" pitchFamily="18" charset="0"/>
                <a:ea typeface="楷体" panose="02010609060101010101" charset="-122"/>
              </a:rPr>
              <a:t>4</a:t>
            </a:r>
            <a:r>
              <a:rPr lang="zh-CN" altLang="zh-CN" sz="2500" b="1">
                <a:latin typeface="Times New Roman" panose="02020603050405020304" pitchFamily="18" charset="0"/>
                <a:ea typeface="宋体" panose="02010600030101010101" pitchFamily="2" charset="-122"/>
              </a:rPr>
              <a:t>分）</a:t>
            </a:r>
          </a:p>
          <a:p>
            <a:r>
              <a:rPr lang="zh-CN" altLang="zh-CN" sz="2500" b="1">
                <a:latin typeface="Arial" panose="020B0604020202020204" pitchFamily="34" charset="0"/>
                <a:ea typeface="宋体" panose="02010600030101010101" pitchFamily="2" charset="-122"/>
              </a:rPr>
              <a:t>（</a:t>
            </a:r>
            <a:r>
              <a:rPr lang="en-US" altLang="zh-CN" sz="2500" b="1">
                <a:latin typeface="Arial" panose="020B0604020202020204" pitchFamily="34" charset="0"/>
                <a:ea typeface="宋体" panose="02010600030101010101" pitchFamily="2" charset="-122"/>
              </a:rPr>
              <a:t>3</a:t>
            </a:r>
            <a:r>
              <a:rPr lang="zh-CN" altLang="en-US" sz="2500" b="1">
                <a:latin typeface="Arial" panose="020B0604020202020204" pitchFamily="34" charset="0"/>
                <a:ea typeface="宋体" panose="02010600030101010101" pitchFamily="2" charset="-122"/>
              </a:rPr>
              <a:t>）</a:t>
            </a:r>
            <a:r>
              <a:rPr lang="zh-CN" altLang="zh-CN" sz="2500" b="1">
                <a:latin typeface="Arial" panose="020B0604020202020204" pitchFamily="34" charset="0"/>
                <a:ea typeface="宋体" panose="02010600030101010101" pitchFamily="2" charset="-122"/>
              </a:rPr>
              <a:t>材料三给人们什么启示？</a:t>
            </a:r>
            <a:r>
              <a:rPr lang="zh-CN" altLang="zh-CN" sz="2500" b="1">
                <a:latin typeface="Times New Roman" panose="02020603050405020304" pitchFamily="18" charset="0"/>
                <a:ea typeface="宋体" panose="02010600030101010101" pitchFamily="2" charset="-122"/>
              </a:rPr>
              <a:t>（</a:t>
            </a:r>
            <a:r>
              <a:rPr lang="en-US" altLang="zh-CN" sz="2500" b="1">
                <a:latin typeface="Times New Roman" panose="02020603050405020304" pitchFamily="18" charset="0"/>
                <a:ea typeface="楷体" panose="02010609060101010101" charset="-122"/>
              </a:rPr>
              <a:t>2</a:t>
            </a:r>
            <a:r>
              <a:rPr lang="zh-CN" altLang="zh-CN" sz="2500" b="1">
                <a:latin typeface="Times New Roman" panose="02020603050405020304" pitchFamily="18" charset="0"/>
                <a:ea typeface="宋体" panose="02010600030101010101" pitchFamily="2" charset="-122"/>
              </a:rPr>
              <a:t>分）</a:t>
            </a:r>
            <a:endParaRPr lang="zh-CN" altLang="en-US" sz="2500" b="1">
              <a:latin typeface="Arial" panose="020B0604020202020204" pitchFamily="34" charset="0"/>
              <a:ea typeface="楷体" panose="02010609060101010101" charset="-122"/>
            </a:endParaRPr>
          </a:p>
        </p:txBody>
      </p:sp>
      <p:cxnSp>
        <p:nvCxnSpPr>
          <p:cNvPr id="15" name="直接连接符 14"/>
          <p:cNvCxnSpPr/>
          <p:nvPr/>
        </p:nvCxnSpPr>
        <p:spPr>
          <a:xfrm flipV="1">
            <a:off x="8518525" y="1889125"/>
            <a:ext cx="3524250" cy="3016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111125" y="2224088"/>
            <a:ext cx="7435850" cy="39688"/>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11125" y="3052763"/>
            <a:ext cx="1658938"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218863" y="2644775"/>
            <a:ext cx="823913" cy="127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8518525" y="3051175"/>
            <a:ext cx="2917825" cy="4445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189288" y="4222750"/>
            <a:ext cx="823913" cy="127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58788" y="4676775"/>
            <a:ext cx="3182938" cy="127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1104900" y="6372225"/>
            <a:ext cx="9983788" cy="490538"/>
          </a:xfrm>
          <a:prstGeom prst="rect">
            <a:avLst/>
          </a:prstGeom>
          <a:noFill/>
          <a:ln w="9525">
            <a:noFill/>
          </a:ln>
        </p:spPr>
        <p:txBody>
          <a:bodyPr wrap="square" anchor="t">
            <a:spAutoFit/>
          </a:bodyPr>
          <a:lstStyle/>
          <a:p>
            <a:r>
              <a:rPr lang="en-US" altLang="zh-CN" sz="2600" b="1">
                <a:solidFill>
                  <a:srgbClr val="FF0000"/>
                </a:solidFill>
                <a:latin typeface="Times New Roman" panose="02020603050405020304" pitchFamily="18" charset="0"/>
                <a:ea typeface="楷体" panose="02010609060101010101" charset="-122"/>
              </a:rPr>
              <a:t>——</a:t>
            </a:r>
            <a:r>
              <a:rPr lang="zh-CN" altLang="zh-CN" sz="2600" b="1">
                <a:solidFill>
                  <a:srgbClr val="FF0000"/>
                </a:solidFill>
                <a:latin typeface="Arial" panose="020B0604020202020204" pitchFamily="34" charset="0"/>
                <a:ea typeface="宋体" panose="02010600030101010101" pitchFamily="2" charset="-122"/>
              </a:rPr>
              <a:t>艺术创作总是一定历史条件下的产物，反映社会的变革。</a:t>
            </a:r>
            <a:endParaRPr lang="zh-CN" altLang="en-US" sz="2600" b="1">
              <a:solidFill>
                <a:srgbClr val="FF0000"/>
              </a:solidFill>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p:cTn id="31" dur="500" fill="hold"/>
                                        <p:tgtEl>
                                          <p:spTgt spid="20"/>
                                        </p:tgtEl>
                                        <p:attrNameLst>
                                          <p:attrName>ppt_x</p:attrName>
                                        </p:attrNameLst>
                                      </p:cBhvr>
                                      <p:tavLst>
                                        <p:tav tm="0">
                                          <p:val>
                                            <p:strVal val="#ppt_x"/>
                                          </p:val>
                                        </p:tav>
                                        <p:tav tm="100000">
                                          <p:val>
                                            <p:strVal val="#ppt_x"/>
                                          </p:val>
                                        </p:tav>
                                      </p:tavLst>
                                    </p:anim>
                                    <p:anim calcmode="lin" valueType="num">
                                      <p:cBhvr>
                                        <p:cTn id="32" dur="500" fill="hold"/>
                                        <p:tgtEl>
                                          <p:spTgt spid="2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p:cTn id="35" dur="500" fill="hold"/>
                                        <p:tgtEl>
                                          <p:spTgt spid="21"/>
                                        </p:tgtEl>
                                        <p:attrNameLst>
                                          <p:attrName>ppt_x</p:attrName>
                                        </p:attrNameLst>
                                      </p:cBhvr>
                                      <p:tavLst>
                                        <p:tav tm="0">
                                          <p:val>
                                            <p:strVal val="#ppt_x"/>
                                          </p:val>
                                        </p:tav>
                                        <p:tav tm="100000">
                                          <p:val>
                                            <p:strVal val="#ppt_x"/>
                                          </p:val>
                                        </p:tav>
                                      </p:tavLst>
                                    </p:anim>
                                    <p:anim calcmode="lin" valueType="num">
                                      <p:cBhvr>
                                        <p:cTn id="3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500" fill="hold"/>
                                        <p:tgtEl>
                                          <p:spTgt spid="22"/>
                                        </p:tgtEl>
                                        <p:attrNameLst>
                                          <p:attrName>ppt_x</p:attrName>
                                        </p:attrNameLst>
                                      </p:cBhvr>
                                      <p:tavLst>
                                        <p:tav tm="0">
                                          <p:val>
                                            <p:strVal val="#ppt_x"/>
                                          </p:val>
                                        </p:tav>
                                        <p:tav tm="100000">
                                          <p:val>
                                            <p:strVal val="#ppt_x"/>
                                          </p:val>
                                        </p:tav>
                                      </p:tavLst>
                                    </p:anim>
                                    <p:anim calcmode="lin" valueType="num">
                                      <p:cBhvr additive="base">
                                        <p:cTn id="4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表格占位符 2"/>
          <p:cNvSpPr>
            <a:spLocks noGrp="1"/>
          </p:cNvSpPr>
          <p:nvPr>
            <p:ph type="tbl" idx="1"/>
          </p:nvPr>
        </p:nvSpPr>
        <p:spPr/>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48937" y="295068"/>
            <a:ext cx="5347063" cy="584775"/>
          </a:xfrm>
          <a:prstGeom prst="rect">
            <a:avLst/>
          </a:prstGeom>
          <a:noFill/>
        </p:spPr>
        <p:txBody>
          <a:bodyPr wrap="square" rtlCol="0">
            <a:spAutoFit/>
          </a:bodyPr>
          <a:lstStyle/>
          <a:p>
            <a:r>
              <a:rPr lang="zh-CN" altLang="en-US" sz="3200" dirty="0">
                <a:latin typeface="等线" panose="02010600030101010101" pitchFamily="2" charset="-122"/>
                <a:ea typeface="等线" panose="02010600030101010101" pitchFamily="2" charset="-122"/>
              </a:rPr>
              <a:t>二、</a:t>
            </a:r>
            <a:r>
              <a:rPr lang="en-US" altLang="zh-CN" sz="3200" dirty="0">
                <a:latin typeface="等线" panose="02010600030101010101" pitchFamily="2" charset="-122"/>
                <a:ea typeface="等线" panose="02010600030101010101" pitchFamily="2" charset="-122"/>
              </a:rPr>
              <a:t>19</a:t>
            </a:r>
            <a:r>
              <a:rPr lang="zh-CN" altLang="en-US" sz="3200" dirty="0">
                <a:latin typeface="等线" panose="02010600030101010101" pitchFamily="2" charset="-122"/>
                <a:ea typeface="等线" panose="02010600030101010101" pitchFamily="2" charset="-122"/>
              </a:rPr>
              <a:t>世纪以来的美术</a:t>
            </a:r>
          </a:p>
        </p:txBody>
      </p:sp>
      <p:sp>
        <p:nvSpPr>
          <p:cNvPr id="3" name="文本框 2"/>
          <p:cNvSpPr txBox="1"/>
          <p:nvPr/>
        </p:nvSpPr>
        <p:spPr>
          <a:xfrm>
            <a:off x="1075508" y="952565"/>
            <a:ext cx="9531532" cy="584775"/>
          </a:xfrm>
          <a:prstGeom prst="rect">
            <a:avLst/>
          </a:prstGeom>
          <a:noFill/>
        </p:spPr>
        <p:txBody>
          <a:bodyPr wrap="square" rtlCol="0">
            <a:spAutoFit/>
          </a:bodyPr>
          <a:lstStyle/>
          <a:p>
            <a:r>
              <a:rPr lang="en-US" altLang="zh-CN" sz="3200" dirty="0">
                <a:latin typeface="等线" panose="02010600030101010101" pitchFamily="2" charset="-122"/>
                <a:ea typeface="等线" panose="02010600030101010101" pitchFamily="2" charset="-122"/>
              </a:rPr>
              <a:t>2.</a:t>
            </a:r>
            <a:r>
              <a:rPr lang="zh-CN" altLang="en-US" sz="3200" dirty="0">
                <a:latin typeface="等线" panose="02010600030101010101" pitchFamily="2" charset="-122"/>
                <a:ea typeface="等线" panose="02010600030101010101" pitchFamily="2" charset="-122"/>
              </a:rPr>
              <a:t>现实主义绘画：法国米勒</a:t>
            </a:r>
            <a:r>
              <a:rPr lang="en-US" altLang="zh-CN" sz="3200" dirty="0">
                <a:latin typeface="等线" panose="02010600030101010101" pitchFamily="2" charset="-122"/>
                <a:ea typeface="等线" panose="02010600030101010101" pitchFamily="2" charset="-122"/>
              </a:rPr>
              <a:t>《</a:t>
            </a:r>
            <a:r>
              <a:rPr lang="zh-CN" altLang="en-US" sz="3200" dirty="0">
                <a:latin typeface="等线" panose="02010600030101010101" pitchFamily="2" charset="-122"/>
                <a:ea typeface="等线" panose="02010600030101010101" pitchFamily="2" charset="-122"/>
              </a:rPr>
              <a:t>拾穗者</a:t>
            </a:r>
            <a:r>
              <a:rPr lang="en-US" altLang="zh-CN" sz="3200" dirty="0">
                <a:latin typeface="等线" panose="02010600030101010101" pitchFamily="2" charset="-122"/>
                <a:ea typeface="等线" panose="02010600030101010101" pitchFamily="2" charset="-122"/>
              </a:rPr>
              <a:t>》</a:t>
            </a:r>
            <a:endParaRPr lang="zh-CN" altLang="en-US" sz="3200" dirty="0">
              <a:latin typeface="等线" panose="02010600030101010101" pitchFamily="2" charset="-122"/>
              <a:ea typeface="等线" panose="02010600030101010101" pitchFamily="2" charset="-122"/>
            </a:endParaRPr>
          </a:p>
        </p:txBody>
      </p:sp>
      <p:pic>
        <p:nvPicPr>
          <p:cNvPr id="4" name="Picture 8" descr="拾穗者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937" y="1724706"/>
            <a:ext cx="6333531" cy="472501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7350034" y="2575677"/>
            <a:ext cx="4458789" cy="3329758"/>
          </a:xfrm>
          <a:prstGeom prst="rect">
            <a:avLst/>
          </a:prstGeom>
        </p:spPr>
        <p:txBody>
          <a:bodyPr wrap="square">
            <a:spAutoFit/>
          </a:bodyPr>
          <a:lstStyle/>
          <a:p>
            <a:pPr>
              <a:lnSpc>
                <a:spcPct val="150000"/>
              </a:lnSpc>
            </a:pPr>
            <a:r>
              <a:rPr lang="zh-CN" altLang="en-US" sz="2400" dirty="0">
                <a:solidFill>
                  <a:srgbClr val="191919"/>
                </a:solidFill>
                <a:latin typeface="仿宋" panose="02010609060101010101" charset="-122"/>
                <a:ea typeface="仿宋" panose="02010609060101010101" charset="-122"/>
              </a:rPr>
              <a:t>    该画描绘了农村秋季收获后，人们从地里拣拾剩余麦穗的情景，该画人物形象造得真实生动，笔法简洁，色调明快柔和，凝聚着米勒对农民生活的深刻感受，是现实主义艺术风格的典型代表作。</a:t>
            </a:r>
          </a:p>
        </p:txBody>
      </p:sp>
      <p:sp>
        <p:nvSpPr>
          <p:cNvPr id="7" name="文本框 6"/>
          <p:cNvSpPr txBox="1"/>
          <p:nvPr/>
        </p:nvSpPr>
        <p:spPr>
          <a:xfrm>
            <a:off x="7845128" y="1801168"/>
            <a:ext cx="3597935" cy="584775"/>
          </a:xfrm>
          <a:prstGeom prst="rect">
            <a:avLst/>
          </a:prstGeom>
          <a:noFill/>
        </p:spPr>
        <p:txBody>
          <a:bodyPr wrap="square" rtlCol="0">
            <a:spAutoFit/>
          </a:bodyPr>
          <a:lstStyle/>
          <a:p>
            <a:pPr algn="ctr"/>
            <a:r>
              <a:rPr lang="en-US" altLang="zh-CN" sz="3200" b="1" dirty="0">
                <a:solidFill>
                  <a:srgbClr val="D46730"/>
                </a:solidFill>
                <a:latin typeface="+mn-ea"/>
              </a:rPr>
              <a:t>《</a:t>
            </a:r>
            <a:r>
              <a:rPr lang="zh-CN" altLang="en-US" sz="3200" b="1" dirty="0">
                <a:solidFill>
                  <a:srgbClr val="D46730"/>
                </a:solidFill>
                <a:latin typeface="+mn-ea"/>
              </a:rPr>
              <a:t>拾穗者</a:t>
            </a:r>
            <a:r>
              <a:rPr lang="en-US" altLang="zh-CN" sz="3200" b="1" dirty="0">
                <a:solidFill>
                  <a:srgbClr val="D46730"/>
                </a:solidFill>
                <a:latin typeface="+mn-ea"/>
              </a:rPr>
              <a:t>》</a:t>
            </a:r>
            <a:endParaRPr lang="zh-CN" altLang="en-US" sz="3200" b="1" dirty="0">
              <a:solidFill>
                <a:srgbClr val="D46730"/>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李笑影\李笑影\2018\同步\历史\岳麓必修3\岳麓  必修3\128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532" y="498566"/>
            <a:ext cx="11798935" cy="601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文本框 1"/>
          <p:cNvSpPr txBox="1"/>
          <p:nvPr/>
        </p:nvSpPr>
        <p:spPr>
          <a:xfrm>
            <a:off x="57150" y="153988"/>
            <a:ext cx="5080000" cy="554037"/>
          </a:xfrm>
          <a:prstGeom prst="rect">
            <a:avLst/>
          </a:prstGeom>
          <a:noFill/>
          <a:ln w="9525">
            <a:noFill/>
          </a:ln>
        </p:spPr>
        <p:txBody>
          <a:bodyPr anchor="t">
            <a:spAutoFit/>
          </a:bodyPr>
          <a:lstStyle/>
          <a:p>
            <a:r>
              <a:rPr lang="en-US" altLang="zh-CN" sz="3000">
                <a:latin typeface="Times New Roman" panose="02020603050405020304" pitchFamily="18" charset="0"/>
                <a:ea typeface="黑体" panose="02010609060101010101" pitchFamily="49" charset="-122"/>
              </a:rPr>
              <a:t>▲</a:t>
            </a:r>
            <a:r>
              <a:rPr lang="en-US" altLang="zh-CN" sz="3000">
                <a:latin typeface="Times New Roman" panose="02020603050405020304" pitchFamily="18" charset="0"/>
                <a:ea typeface="楷体" panose="02010609060101010101" charset="-122"/>
              </a:rPr>
              <a:t> </a:t>
            </a:r>
            <a:endParaRPr lang="zh-CN" altLang="en-US" sz="3000">
              <a:latin typeface="Arial" panose="020B0604020202020204" pitchFamily="34" charset="0"/>
              <a:ea typeface="楷体" panose="02010609060101010101" charset="-122"/>
            </a:endParaRPr>
          </a:p>
        </p:txBody>
      </p:sp>
      <p:sp>
        <p:nvSpPr>
          <p:cNvPr id="14338" name="文本框 12"/>
          <p:cNvSpPr txBox="1"/>
          <p:nvPr/>
        </p:nvSpPr>
        <p:spPr>
          <a:xfrm>
            <a:off x="584200" y="153988"/>
            <a:ext cx="2098675" cy="554037"/>
          </a:xfrm>
          <a:prstGeom prst="rect">
            <a:avLst/>
          </a:prstGeom>
          <a:noFill/>
          <a:ln w="9525">
            <a:noFill/>
          </a:ln>
        </p:spPr>
        <p:txBody>
          <a:bodyPr wrap="none" anchor="t">
            <a:spAutoFit/>
          </a:bodyPr>
          <a:lstStyle/>
          <a:p>
            <a:r>
              <a:rPr lang="en-US" altLang="zh-CN" sz="3000" b="1">
                <a:latin typeface="黑体" panose="02010609060101010101" pitchFamily="49" charset="-122"/>
                <a:ea typeface="楷体" panose="02010609060101010101" charset="-122"/>
                <a:sym typeface="楷体" panose="02010609060101010101" charset="-122"/>
              </a:rPr>
              <a:t>[</a:t>
            </a:r>
            <a:r>
              <a:rPr lang="zh-CN" altLang="zh-CN" sz="3000" b="1">
                <a:latin typeface="Arial" panose="020B0604020202020204" pitchFamily="34" charset="0"/>
                <a:ea typeface="黑体" panose="02010609060101010101" pitchFamily="49" charset="-122"/>
                <a:sym typeface="楷体" panose="02010609060101010101" charset="-122"/>
              </a:rPr>
              <a:t>知识回顾</a:t>
            </a:r>
            <a:r>
              <a:rPr lang="en-US" altLang="zh-CN" sz="3000" b="1">
                <a:latin typeface="黑体" panose="02010609060101010101" pitchFamily="49" charset="-122"/>
                <a:ea typeface="楷体" panose="02010609060101010101" charset="-122"/>
                <a:sym typeface="楷体" panose="02010609060101010101" charset="-122"/>
              </a:rPr>
              <a:t>]</a:t>
            </a:r>
            <a:endParaRPr lang="zh-CN" altLang="en-US" sz="3000">
              <a:latin typeface="Arial" panose="020B0604020202020204" pitchFamily="34" charset="0"/>
              <a:ea typeface="楷体" panose="02010609060101010101" charset="-122"/>
            </a:endParaRPr>
          </a:p>
        </p:txBody>
      </p:sp>
      <p:sp>
        <p:nvSpPr>
          <p:cNvPr id="14339" name="文本框 103"/>
          <p:cNvSpPr txBox="1"/>
          <p:nvPr/>
        </p:nvSpPr>
        <p:spPr>
          <a:xfrm>
            <a:off x="57150" y="708025"/>
            <a:ext cx="11568113" cy="1014730"/>
          </a:xfrm>
          <a:prstGeom prst="rect">
            <a:avLst/>
          </a:prstGeom>
          <a:noFill/>
          <a:ln w="9525">
            <a:noFill/>
          </a:ln>
        </p:spPr>
        <p:txBody>
          <a:bodyPr wrap="square" anchor="t">
            <a:spAutoFit/>
          </a:bodyPr>
          <a:lstStyle/>
          <a:p>
            <a:r>
              <a:rPr lang="zh-CN" altLang="zh-CN" sz="3000">
                <a:latin typeface="Times New Roman" panose="02020603050405020304" pitchFamily="18" charset="0"/>
                <a:ea typeface="黑体" panose="02010609060101010101" pitchFamily="49" charset="-122"/>
              </a:rPr>
              <a:t>问题：根据所学知识，概括</a:t>
            </a:r>
            <a:r>
              <a:rPr lang="zh-CN" altLang="zh-CN" sz="3000">
                <a:latin typeface="Arial" panose="020B0604020202020204" pitchFamily="34" charset="0"/>
                <a:ea typeface="黑体" panose="02010609060101010101" pitchFamily="49" charset="-122"/>
              </a:rPr>
              <a:t>17世纪至18世纪中期</a:t>
            </a:r>
            <a:r>
              <a:rPr lang="zh-CN" altLang="zh-CN" sz="3000">
                <a:latin typeface="Times New Roman" panose="02020603050405020304" pitchFamily="18" charset="0"/>
                <a:ea typeface="黑体" panose="02010609060101010101" pitchFamily="49" charset="-122"/>
              </a:rPr>
              <a:t>欧洲古典主义潮流出现的时代背景？</a:t>
            </a:r>
            <a:endParaRPr lang="zh-CN" altLang="en-US" sz="3000">
              <a:latin typeface="Arial" panose="020B0604020202020204" pitchFamily="34" charset="0"/>
              <a:ea typeface="楷体" panose="02010609060101010101" charset="-122"/>
            </a:endParaRPr>
          </a:p>
        </p:txBody>
      </p:sp>
      <p:sp>
        <p:nvSpPr>
          <p:cNvPr id="7" name="文本框 6"/>
          <p:cNvSpPr txBox="1"/>
          <p:nvPr/>
        </p:nvSpPr>
        <p:spPr>
          <a:xfrm>
            <a:off x="1595438" y="1822450"/>
            <a:ext cx="8945562" cy="552450"/>
          </a:xfrm>
          <a:prstGeom prst="rect">
            <a:avLst/>
          </a:prstGeom>
          <a:noFill/>
          <a:ln w="9525">
            <a:noFill/>
          </a:ln>
        </p:spPr>
        <p:txBody>
          <a:bodyPr wrap="none" anchor="t">
            <a:spAutoFit/>
          </a:bodyPr>
          <a:lstStyle/>
          <a:p>
            <a:r>
              <a:rPr lang="zh-CN" altLang="zh-CN" sz="3000">
                <a:latin typeface="Arial" panose="020B0604020202020204" pitchFamily="34" charset="0"/>
                <a:ea typeface="宋体" panose="02010600030101010101" pitchFamily="2" charset="-122"/>
              </a:rPr>
              <a:t>新兴资产阶级的崛起，资产阶级革命的兴起和发展；</a:t>
            </a:r>
            <a:endParaRPr lang="zh-CN" altLang="en-US" sz="3000">
              <a:latin typeface="Arial" panose="020B0604020202020204" pitchFamily="34" charset="0"/>
              <a:ea typeface="宋体" panose="02010600030101010101" pitchFamily="2" charset="-122"/>
            </a:endParaRPr>
          </a:p>
        </p:txBody>
      </p:sp>
      <p:sp>
        <p:nvSpPr>
          <p:cNvPr id="14341" name="文本框 8"/>
          <p:cNvSpPr txBox="1"/>
          <p:nvPr/>
        </p:nvSpPr>
        <p:spPr>
          <a:xfrm>
            <a:off x="287338" y="1822450"/>
            <a:ext cx="1323975" cy="2860675"/>
          </a:xfrm>
          <a:prstGeom prst="rect">
            <a:avLst/>
          </a:prstGeom>
          <a:noFill/>
          <a:ln w="9525">
            <a:noFill/>
          </a:ln>
        </p:spPr>
        <p:txBody>
          <a:bodyPr wrap="square" anchor="t">
            <a:spAutoFit/>
          </a:bodyPr>
          <a:lstStyle/>
          <a:p>
            <a:r>
              <a:rPr lang="zh-CN" altLang="zh-CN" sz="3000" b="1">
                <a:latin typeface="Calibri" panose="020F0502020204030204" charset="0"/>
                <a:ea typeface="宋体" panose="02010600030101010101" pitchFamily="2" charset="-122"/>
              </a:rPr>
              <a:t>政治：</a:t>
            </a:r>
          </a:p>
          <a:p>
            <a:endParaRPr lang="zh-CN" altLang="zh-CN" sz="3000" b="1">
              <a:latin typeface="Calibri" panose="020F0502020204030204" charset="0"/>
              <a:ea typeface="宋体" panose="02010600030101010101" pitchFamily="2" charset="-122"/>
            </a:endParaRPr>
          </a:p>
          <a:p>
            <a:r>
              <a:rPr lang="zh-CN" altLang="zh-CN" sz="3000" b="1">
                <a:latin typeface="Calibri" panose="020F0502020204030204" charset="0"/>
                <a:ea typeface="宋体" panose="02010600030101010101" pitchFamily="2" charset="-122"/>
              </a:rPr>
              <a:t>经济：</a:t>
            </a:r>
          </a:p>
          <a:p>
            <a:endParaRPr lang="zh-CN" altLang="zh-CN" sz="3000" b="1">
              <a:latin typeface="Calibri" panose="020F0502020204030204" charset="0"/>
              <a:ea typeface="宋体" panose="02010600030101010101" pitchFamily="2" charset="-122"/>
            </a:endParaRPr>
          </a:p>
          <a:p>
            <a:endParaRPr lang="zh-CN" altLang="zh-CN" sz="3000" b="1">
              <a:latin typeface="Calibri" panose="020F0502020204030204" charset="0"/>
              <a:ea typeface="宋体" panose="02010600030101010101" pitchFamily="2" charset="-122"/>
            </a:endParaRPr>
          </a:p>
          <a:p>
            <a:r>
              <a:rPr lang="zh-CN" altLang="zh-CN" sz="3000" b="1">
                <a:latin typeface="Calibri" panose="020F0502020204030204" charset="0"/>
                <a:ea typeface="宋体" panose="02010600030101010101" pitchFamily="2" charset="-122"/>
              </a:rPr>
              <a:t>思想：</a:t>
            </a:r>
            <a:endParaRPr lang="zh-CN" altLang="en-US" sz="3000" b="1">
              <a:latin typeface="Arial" panose="020B0604020202020204" pitchFamily="34" charset="0"/>
              <a:ea typeface="楷体" panose="02010609060101010101" charset="-122"/>
            </a:endParaRPr>
          </a:p>
        </p:txBody>
      </p:sp>
      <p:sp>
        <p:nvSpPr>
          <p:cNvPr id="10" name="文本框 9"/>
          <p:cNvSpPr txBox="1"/>
          <p:nvPr/>
        </p:nvSpPr>
        <p:spPr>
          <a:xfrm>
            <a:off x="1611313" y="2686050"/>
            <a:ext cx="6270625" cy="1016000"/>
          </a:xfrm>
          <a:prstGeom prst="rect">
            <a:avLst/>
          </a:prstGeom>
          <a:noFill/>
          <a:ln w="9525">
            <a:noFill/>
          </a:ln>
        </p:spPr>
        <p:txBody>
          <a:bodyPr wrap="square" anchor="t">
            <a:spAutoFit/>
          </a:bodyPr>
          <a:lstStyle/>
          <a:p>
            <a:r>
              <a:rPr lang="zh-CN" altLang="zh-CN" sz="3000">
                <a:latin typeface="Arial" panose="020B0604020202020204" pitchFamily="34" charset="0"/>
                <a:ea typeface="宋体" panose="02010600030101010101" pitchFamily="2" charset="-122"/>
              </a:rPr>
              <a:t>新航路的开辟促进了西欧工商业的发展，</a:t>
            </a:r>
            <a:r>
              <a:rPr lang="zh-CN" altLang="zh-CN" sz="3000">
                <a:latin typeface="Calibri" panose="020F0502020204030204" charset="0"/>
                <a:ea typeface="宋体" panose="02010600030101010101" pitchFamily="2" charset="-122"/>
              </a:rPr>
              <a:t>促进了资本主义</a:t>
            </a:r>
            <a:r>
              <a:rPr lang="zh-CN" altLang="zh-CN" sz="3000">
                <a:latin typeface="Arial" panose="020B0604020202020204" pitchFamily="34" charset="0"/>
                <a:ea typeface="宋体" panose="02010600030101010101" pitchFamily="2" charset="-122"/>
              </a:rPr>
              <a:t>经济的发展</a:t>
            </a:r>
            <a:r>
              <a:rPr lang="zh-CN" altLang="zh-CN" sz="3000">
                <a:latin typeface="Calibri" panose="020F0502020204030204" charset="0"/>
                <a:ea typeface="宋体" panose="02010600030101010101" pitchFamily="2" charset="-122"/>
              </a:rPr>
              <a:t>；</a:t>
            </a:r>
            <a:endParaRPr lang="zh-CN" altLang="en-US" sz="3000">
              <a:latin typeface="Arial" panose="020B0604020202020204" pitchFamily="34" charset="0"/>
              <a:ea typeface="楷体" panose="02010609060101010101" charset="-122"/>
            </a:endParaRPr>
          </a:p>
        </p:txBody>
      </p:sp>
      <p:sp>
        <p:nvSpPr>
          <p:cNvPr id="11" name="文本框 10"/>
          <p:cNvSpPr txBox="1"/>
          <p:nvPr/>
        </p:nvSpPr>
        <p:spPr>
          <a:xfrm>
            <a:off x="1611313" y="4130675"/>
            <a:ext cx="7421562" cy="552450"/>
          </a:xfrm>
          <a:prstGeom prst="rect">
            <a:avLst/>
          </a:prstGeom>
          <a:noFill/>
          <a:ln w="9525">
            <a:noFill/>
          </a:ln>
        </p:spPr>
        <p:txBody>
          <a:bodyPr wrap="none" anchor="t">
            <a:spAutoFit/>
          </a:bodyPr>
          <a:lstStyle/>
          <a:p>
            <a:r>
              <a:rPr lang="zh-CN" altLang="zh-CN" sz="3000">
                <a:latin typeface="Calibri" panose="020F0502020204030204" charset="0"/>
                <a:ea typeface="宋体" panose="02010600030101010101" pitchFamily="2" charset="-122"/>
              </a:rPr>
              <a:t>文艺复兴、启蒙运动等解放了人们的思想；</a:t>
            </a:r>
            <a:endParaRPr lang="zh-CN" altLang="en-US" sz="3000">
              <a:latin typeface="Calibri" panose="020F0502020204030204" charset="0"/>
              <a:ea typeface="宋体" panose="02010600030101010101" pitchFamily="2" charset="-122"/>
            </a:endParaRPr>
          </a:p>
        </p:txBody>
      </p:sp>
      <p:sp>
        <p:nvSpPr>
          <p:cNvPr id="12" name="文本框 11"/>
          <p:cNvSpPr txBox="1"/>
          <p:nvPr/>
        </p:nvSpPr>
        <p:spPr>
          <a:xfrm>
            <a:off x="161925" y="5175250"/>
            <a:ext cx="1331913" cy="552450"/>
          </a:xfrm>
          <a:prstGeom prst="rect">
            <a:avLst/>
          </a:prstGeom>
          <a:noFill/>
          <a:ln w="9525">
            <a:noFill/>
          </a:ln>
        </p:spPr>
        <p:txBody>
          <a:bodyPr wrap="none" anchor="t">
            <a:spAutoFit/>
          </a:bodyPr>
          <a:lstStyle/>
          <a:p>
            <a:r>
              <a:rPr lang="zh-CN" altLang="zh-CN" sz="3000" b="1">
                <a:latin typeface="Arial" panose="020B0604020202020204" pitchFamily="34" charset="0"/>
                <a:ea typeface="宋体" panose="02010600030101010101" pitchFamily="2" charset="-122"/>
              </a:rPr>
              <a:t>所以：</a:t>
            </a:r>
            <a:endParaRPr lang="zh-CN" altLang="en-US" sz="3000">
              <a:latin typeface="Arial" panose="020B0604020202020204" pitchFamily="34" charset="0"/>
              <a:ea typeface="楷体" panose="02010609060101010101" charset="-122"/>
            </a:endParaRPr>
          </a:p>
        </p:txBody>
      </p:sp>
      <p:sp>
        <p:nvSpPr>
          <p:cNvPr id="14" name="文本框 13"/>
          <p:cNvSpPr txBox="1"/>
          <p:nvPr/>
        </p:nvSpPr>
        <p:spPr>
          <a:xfrm>
            <a:off x="1104900" y="5175250"/>
            <a:ext cx="11264900" cy="522288"/>
          </a:xfrm>
          <a:prstGeom prst="rect">
            <a:avLst/>
          </a:prstGeom>
          <a:noFill/>
          <a:ln w="9525">
            <a:noFill/>
          </a:ln>
        </p:spPr>
        <p:txBody>
          <a:bodyPr wrap="none" anchor="t">
            <a:spAutoFit/>
          </a:bodyPr>
          <a:lstStyle/>
          <a:p>
            <a:r>
              <a:rPr lang="zh-CN" altLang="zh-CN" sz="2800" b="1">
                <a:latin typeface="Arial" panose="020B0604020202020204" pitchFamily="34" charset="0"/>
                <a:ea typeface="宋体" panose="02010600030101010101" pitchFamily="2" charset="-122"/>
                <a:sym typeface="楷体" panose="02010609060101010101" charset="-122"/>
              </a:rPr>
              <a:t>贝多芬的作品中洋溢着</a:t>
            </a:r>
            <a:r>
              <a:rPr lang="zh-CN" altLang="zh-CN" sz="2800" b="1">
                <a:solidFill>
                  <a:srgbClr val="FF0000"/>
                </a:solidFill>
                <a:latin typeface="Arial" panose="020B0604020202020204" pitchFamily="34" charset="0"/>
                <a:ea typeface="宋体" panose="02010600030101010101" pitchFamily="2" charset="-122"/>
                <a:sym typeface="楷体" panose="02010609060101010101" charset="-122"/>
              </a:rPr>
              <a:t>英雄主义</a:t>
            </a:r>
            <a:r>
              <a:rPr lang="zh-CN" altLang="zh-CN" sz="2800" b="1">
                <a:latin typeface="Arial" panose="020B0604020202020204" pitchFamily="34" charset="0"/>
                <a:ea typeface="宋体" panose="02010600030101010101" pitchFamily="2" charset="-122"/>
                <a:sym typeface="楷体" panose="02010609060101010101" charset="-122"/>
              </a:rPr>
              <a:t>和</a:t>
            </a:r>
            <a:r>
              <a:rPr lang="zh-CN" altLang="zh-CN" sz="2800" b="1">
                <a:solidFill>
                  <a:srgbClr val="FF0000"/>
                </a:solidFill>
                <a:latin typeface="Arial" panose="020B0604020202020204" pitchFamily="34" charset="0"/>
                <a:ea typeface="宋体" panose="02010600030101010101" pitchFamily="2" charset="-122"/>
                <a:sym typeface="楷体" panose="02010609060101010101" charset="-122"/>
              </a:rPr>
              <a:t>乐观主义</a:t>
            </a:r>
            <a:r>
              <a:rPr lang="zh-CN" altLang="zh-CN" sz="2800" b="1">
                <a:latin typeface="Arial" panose="020B0604020202020204" pitchFamily="34" charset="0"/>
                <a:ea typeface="宋体" panose="02010600030101010101" pitchFamily="2" charset="-122"/>
                <a:sym typeface="楷体" panose="02010609060101010101" charset="-122"/>
              </a:rPr>
              <a:t>气息，蕴涵着深沉的哲理。</a:t>
            </a:r>
            <a:endParaRPr lang="zh-CN" altLang="en-US" sz="2800">
              <a:latin typeface="Arial" panose="020B0604020202020204" pitchFamily="34" charset="0"/>
              <a:ea typeface="楷体" panose="02010609060101010101" charset="-122"/>
            </a:endParaRPr>
          </a:p>
        </p:txBody>
      </p:sp>
      <p:sp>
        <p:nvSpPr>
          <p:cNvPr id="15" name="文本框 14"/>
          <p:cNvSpPr txBox="1"/>
          <p:nvPr/>
        </p:nvSpPr>
        <p:spPr>
          <a:xfrm>
            <a:off x="1228725" y="5867400"/>
            <a:ext cx="6278563" cy="554038"/>
          </a:xfrm>
          <a:prstGeom prst="rect">
            <a:avLst/>
          </a:prstGeom>
          <a:noFill/>
          <a:ln w="9525">
            <a:noFill/>
          </a:ln>
        </p:spPr>
        <p:txBody>
          <a:bodyPr wrap="none" anchor="t">
            <a:spAutoFit/>
          </a:bodyPr>
          <a:lstStyle/>
          <a:p>
            <a:r>
              <a:rPr lang="zh-CN" altLang="en-US" sz="3000" b="1">
                <a:latin typeface="Arial" panose="020B0604020202020204" pitchFamily="34" charset="0"/>
                <a:ea typeface="隶书" pitchFamily="49" charset="-122"/>
              </a:rPr>
              <a:t>艺术是一定时期政治与经济的反映。</a:t>
            </a:r>
            <a:endParaRPr lang="en-US" altLang="zh-CN" sz="3000" b="1">
              <a:latin typeface="Arial" panose="020B0604020202020204" pitchFamily="34" charset="0"/>
              <a:ea typeface="隶书" pitchFamily="49" charset="-122"/>
            </a:endParaRPr>
          </a:p>
        </p:txBody>
      </p:sp>
      <p:sp>
        <p:nvSpPr>
          <p:cNvPr id="16" name="文本框 15"/>
          <p:cNvSpPr txBox="1"/>
          <p:nvPr/>
        </p:nvSpPr>
        <p:spPr>
          <a:xfrm>
            <a:off x="176213" y="5895975"/>
            <a:ext cx="1331912" cy="552450"/>
          </a:xfrm>
          <a:prstGeom prst="rect">
            <a:avLst/>
          </a:prstGeom>
          <a:noFill/>
          <a:ln w="9525">
            <a:noFill/>
          </a:ln>
        </p:spPr>
        <p:txBody>
          <a:bodyPr wrap="none" anchor="t">
            <a:spAutoFit/>
          </a:bodyPr>
          <a:lstStyle/>
          <a:p>
            <a:r>
              <a:rPr lang="zh-CN" altLang="zh-CN" sz="3000" b="1">
                <a:latin typeface="Arial" panose="020B0604020202020204" pitchFamily="34" charset="0"/>
                <a:ea typeface="宋体" panose="02010600030101010101" pitchFamily="2" charset="-122"/>
                <a:sym typeface="楷体" panose="02010609060101010101" charset="-122"/>
              </a:rPr>
              <a:t>结论：</a:t>
            </a:r>
            <a:endParaRPr lang="zh-CN" altLang="en-US" sz="3000">
              <a:latin typeface="Arial" panose="020B0604020202020204" pitchFamily="34" charset="0"/>
              <a:ea typeface="楷体" panose="0201060906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fill="hold"/>
                                        <p:tgtEl>
                                          <p:spTgt spid="16"/>
                                        </p:tgtEl>
                                        <p:attrNameLst>
                                          <p:attrName>ppt_x</p:attrName>
                                        </p:attrNameLst>
                                      </p:cBhvr>
                                      <p:tavLst>
                                        <p:tav tm="0">
                                          <p:val>
                                            <p:strVal val="#ppt_x"/>
                                          </p:val>
                                        </p:tav>
                                        <p:tav tm="100000">
                                          <p:val>
                                            <p:strVal val="#ppt_x"/>
                                          </p:val>
                                        </p:tav>
                                      </p:tavLst>
                                    </p:anim>
                                    <p:anim calcmode="lin" valueType="num">
                                      <p:cBhvr additive="base">
                                        <p:cTn id="3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fill="hold"/>
                                        <p:tgtEl>
                                          <p:spTgt spid="15"/>
                                        </p:tgtEl>
                                        <p:attrNameLst>
                                          <p:attrName>ppt_x</p:attrName>
                                        </p:attrNameLst>
                                      </p:cBhvr>
                                      <p:tavLst>
                                        <p:tav tm="0">
                                          <p:val>
                                            <p:strVal val="#ppt_x"/>
                                          </p:val>
                                        </p:tav>
                                        <p:tav tm="100000">
                                          <p:val>
                                            <p:strVal val="#ppt_x"/>
                                          </p:val>
                                        </p:tav>
                                      </p:tavLst>
                                    </p:anim>
                                    <p:anim calcmode="lin" valueType="num">
                                      <p:cBhvr additive="base">
                                        <p:cTn id="4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1" grpId="0"/>
      <p:bldP spid="12" grpId="0"/>
      <p:bldP spid="14" grpId="0"/>
      <p:bldP spid="15"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9" descr="20055281284272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0"/>
          <p:cNvSpPr>
            <a:spLocks noChangeArrowheads="1"/>
          </p:cNvSpPr>
          <p:nvPr/>
        </p:nvSpPr>
        <p:spPr bwMode="auto">
          <a:xfrm>
            <a:off x="-1" y="-17417"/>
            <a:ext cx="12192000" cy="4232366"/>
          </a:xfrm>
          <a:prstGeom prst="rect">
            <a:avLst/>
          </a:prstGeom>
          <a:solidFill>
            <a:schemeClr val="tx1"/>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zh-CN" sz="2400">
              <a:latin typeface="Times New Roman" panose="02020603050405020304" pitchFamily="18" charset="0"/>
            </a:endParaRPr>
          </a:p>
        </p:txBody>
      </p:sp>
      <p:sp>
        <p:nvSpPr>
          <p:cNvPr id="4" name="矩形 3"/>
          <p:cNvSpPr/>
          <p:nvPr/>
        </p:nvSpPr>
        <p:spPr>
          <a:xfrm>
            <a:off x="592182" y="1167961"/>
            <a:ext cx="11173097" cy="3046988"/>
          </a:xfrm>
          <a:prstGeom prst="rect">
            <a:avLst/>
          </a:prstGeom>
        </p:spPr>
        <p:txBody>
          <a:bodyPr wrap="square">
            <a:spAutoFit/>
          </a:bodyPr>
          <a:lstStyle/>
          <a:p>
            <a:r>
              <a:rPr lang="en-US" altLang="zh-CN" sz="2400" b="1" dirty="0">
                <a:solidFill>
                  <a:srgbClr val="FFFF00"/>
                </a:solidFill>
                <a:latin typeface="仿宋_GB2312" pitchFamily="49" charset="-122"/>
                <a:ea typeface="仿宋_GB2312" pitchFamily="49" charset="-122"/>
              </a:rPr>
              <a:t>       </a:t>
            </a:r>
            <a:r>
              <a:rPr lang="zh-CN" altLang="en-US" sz="2400" dirty="0">
                <a:solidFill>
                  <a:schemeClr val="bg1"/>
                </a:solidFill>
                <a:latin typeface="华文细黑" panose="02010600040101010101" pitchFamily="2" charset="-122"/>
                <a:ea typeface="华文细黑" panose="02010600040101010101" pitchFamily="2" charset="-122"/>
              </a:rPr>
              <a:t>贝多芬的第九部交响曲取材于德国诗人席勒的</a:t>
            </a:r>
            <a:r>
              <a:rPr lang="en-US" altLang="zh-CN" sz="2400" dirty="0">
                <a:solidFill>
                  <a:schemeClr val="bg1"/>
                </a:solidFill>
                <a:latin typeface="华文细黑" panose="02010600040101010101" pitchFamily="2" charset="-122"/>
                <a:ea typeface="华文细黑" panose="02010600040101010101" pitchFamily="2" charset="-122"/>
              </a:rPr>
              <a:t>《</a:t>
            </a:r>
            <a:r>
              <a:rPr lang="zh-CN" altLang="en-US" sz="2400" dirty="0">
                <a:solidFill>
                  <a:schemeClr val="bg1"/>
                </a:solidFill>
                <a:latin typeface="华文细黑" panose="02010600040101010101" pitchFamily="2" charset="-122"/>
                <a:ea typeface="华文细黑" panose="02010600040101010101" pitchFamily="2" charset="-122"/>
              </a:rPr>
              <a:t>欢乐颂</a:t>
            </a:r>
            <a:r>
              <a:rPr lang="en-US" altLang="zh-CN" sz="2400" dirty="0">
                <a:solidFill>
                  <a:schemeClr val="bg1"/>
                </a:solidFill>
                <a:latin typeface="华文细黑" panose="02010600040101010101" pitchFamily="2" charset="-122"/>
                <a:ea typeface="华文细黑" panose="02010600040101010101" pitchFamily="2" charset="-122"/>
              </a:rPr>
              <a:t>》</a:t>
            </a:r>
            <a:r>
              <a:rPr lang="zh-CN" altLang="en-US" sz="2400" dirty="0">
                <a:solidFill>
                  <a:schemeClr val="bg1"/>
                </a:solidFill>
                <a:latin typeface="华文细黑" panose="02010600040101010101" pitchFamily="2" charset="-122"/>
                <a:ea typeface="华文细黑" panose="02010600040101010101" pitchFamily="2" charset="-122"/>
              </a:rPr>
              <a:t>，如今已经成为欧盟的盟歌。</a:t>
            </a:r>
            <a:r>
              <a:rPr lang="en-US" altLang="zh-CN" sz="2400" dirty="0">
                <a:solidFill>
                  <a:schemeClr val="bg1"/>
                </a:solidFill>
                <a:latin typeface="华文细黑" panose="02010600040101010101" pitchFamily="2" charset="-122"/>
                <a:ea typeface="华文细黑" panose="02010600040101010101" pitchFamily="2" charset="-122"/>
              </a:rPr>
              <a:t>1824</a:t>
            </a:r>
            <a:r>
              <a:rPr lang="zh-CN" altLang="en-US" sz="2400" dirty="0">
                <a:solidFill>
                  <a:schemeClr val="bg1"/>
                </a:solidFill>
                <a:latin typeface="华文细黑" panose="02010600040101010101" pitchFamily="2" charset="-122"/>
                <a:ea typeface="华文细黑" panose="02010600040101010101" pitchFamily="2" charset="-122"/>
              </a:rPr>
              <a:t>年</a:t>
            </a:r>
            <a:r>
              <a:rPr lang="en-US" altLang="zh-CN" sz="2400" dirty="0">
                <a:solidFill>
                  <a:schemeClr val="bg1"/>
                </a:solidFill>
                <a:latin typeface="华文细黑" panose="02010600040101010101" pitchFamily="2" charset="-122"/>
                <a:ea typeface="华文细黑" panose="02010600040101010101" pitchFamily="2" charset="-122"/>
              </a:rPr>
              <a:t>5</a:t>
            </a:r>
            <a:r>
              <a:rPr lang="zh-CN" altLang="en-US" sz="2400" dirty="0">
                <a:solidFill>
                  <a:schemeClr val="bg1"/>
                </a:solidFill>
                <a:latin typeface="华文细黑" panose="02010600040101010101" pitchFamily="2" charset="-122"/>
                <a:ea typeface="华文细黑" panose="02010600040101010101" pitchFamily="2" charset="-122"/>
              </a:rPr>
              <a:t>月</a:t>
            </a:r>
            <a:r>
              <a:rPr lang="en-US" altLang="zh-CN" sz="2400" dirty="0">
                <a:solidFill>
                  <a:schemeClr val="bg1"/>
                </a:solidFill>
                <a:latin typeface="华文细黑" panose="02010600040101010101" pitchFamily="2" charset="-122"/>
                <a:ea typeface="华文细黑" panose="02010600040101010101" pitchFamily="2" charset="-122"/>
              </a:rPr>
              <a:t>7</a:t>
            </a:r>
            <a:r>
              <a:rPr lang="zh-CN" altLang="en-US" sz="2400" dirty="0">
                <a:solidFill>
                  <a:schemeClr val="bg1"/>
                </a:solidFill>
                <a:latin typeface="华文细黑" panose="02010600040101010101" pitchFamily="2" charset="-122"/>
                <a:ea typeface="华文细黑" panose="02010600040101010101" pitchFamily="2" charset="-122"/>
              </a:rPr>
              <a:t>日，贝多芬创作出了一生最后一支交响曲──</a:t>
            </a:r>
            <a:r>
              <a:rPr lang="en-US" altLang="zh-CN" sz="2400" dirty="0">
                <a:solidFill>
                  <a:schemeClr val="bg1"/>
                </a:solidFill>
                <a:latin typeface="华文细黑" panose="02010600040101010101" pitchFamily="2" charset="-122"/>
                <a:ea typeface="华文细黑" panose="02010600040101010101" pitchFamily="2" charset="-122"/>
              </a:rPr>
              <a:t>《</a:t>
            </a:r>
            <a:r>
              <a:rPr lang="zh-CN" altLang="en-US" sz="2400" dirty="0">
                <a:solidFill>
                  <a:schemeClr val="bg1"/>
                </a:solidFill>
                <a:latin typeface="华文细黑" panose="02010600040101010101" pitchFamily="2" charset="-122"/>
                <a:ea typeface="华文细黑" panose="02010600040101010101" pitchFamily="2" charset="-122"/>
              </a:rPr>
              <a:t>第九交响曲</a:t>
            </a:r>
            <a:r>
              <a:rPr lang="en-US" altLang="zh-CN" sz="2400" dirty="0">
                <a:solidFill>
                  <a:schemeClr val="bg1"/>
                </a:solidFill>
                <a:latin typeface="华文细黑" panose="02010600040101010101" pitchFamily="2" charset="-122"/>
                <a:ea typeface="华文细黑" panose="02010600040101010101" pitchFamily="2" charset="-122"/>
              </a:rPr>
              <a:t>》</a:t>
            </a:r>
            <a:r>
              <a:rPr lang="zh-CN" altLang="en-US" sz="2400" dirty="0">
                <a:solidFill>
                  <a:schemeClr val="bg1"/>
                </a:solidFill>
                <a:latin typeface="华文细黑" panose="02010600040101010101" pitchFamily="2" charset="-122"/>
                <a:ea typeface="华文细黑" panose="02010600040101010101" pitchFamily="2" charset="-122"/>
              </a:rPr>
              <a:t>，在开演奏会时，他坐在一旁为乐队打着拍子。可是演奏结束了，他仍然在打拍子。人们告诉他已经演奏完毕，当他扭转身时，看到观众在发疯似地鼓掌，一高兴，便晕倒在舞台上。</a:t>
            </a:r>
            <a:br>
              <a:rPr lang="zh-CN" altLang="en-US" sz="2400" dirty="0">
                <a:solidFill>
                  <a:schemeClr val="bg1"/>
                </a:solidFill>
                <a:latin typeface="华文细黑" panose="02010600040101010101" pitchFamily="2" charset="-122"/>
                <a:ea typeface="华文细黑" panose="02010600040101010101" pitchFamily="2" charset="-122"/>
              </a:rPr>
            </a:br>
            <a:r>
              <a:rPr lang="zh-CN" altLang="en-US" sz="2400" dirty="0">
                <a:solidFill>
                  <a:schemeClr val="bg1"/>
                </a:solidFill>
                <a:latin typeface="华文细黑" panose="02010600040101010101" pitchFamily="2" charset="-122"/>
                <a:ea typeface="华文细黑" panose="02010600040101010101" pitchFamily="2" charset="-122"/>
              </a:rPr>
              <a:t>   贝多芬不知道，就是这首曲子，在演奏过程中，倾倒了无数听众，人们一阵又一阵地欢呼鼓掌，连续鼓掌五次。当时规定，只有在皇帝来到会场时，才允许鼓掌三次，所以在场外的警察还以为出了什么乱子呢，连忙跑进会场维持秩序。</a:t>
            </a:r>
          </a:p>
        </p:txBody>
      </p:sp>
      <p:sp>
        <p:nvSpPr>
          <p:cNvPr id="5" name="Rectangle 6"/>
          <p:cNvSpPr>
            <a:spLocks noChangeArrowheads="1"/>
          </p:cNvSpPr>
          <p:nvPr/>
        </p:nvSpPr>
        <p:spPr bwMode="auto">
          <a:xfrm>
            <a:off x="2964042" y="248572"/>
            <a:ext cx="64293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4000" b="1" dirty="0">
                <a:solidFill>
                  <a:srgbClr val="FFC000"/>
                </a:solidFill>
                <a:latin typeface="+mn-ea"/>
                <a:ea typeface="+mn-ea"/>
              </a:rPr>
              <a:t>《</a:t>
            </a:r>
            <a:r>
              <a:rPr lang="zh-CN" altLang="en-US" sz="4000" b="1" dirty="0">
                <a:solidFill>
                  <a:srgbClr val="FFC000"/>
                </a:solidFill>
                <a:latin typeface="+mn-ea"/>
                <a:ea typeface="+mn-ea"/>
              </a:rPr>
              <a:t>欢乐颂</a:t>
            </a:r>
            <a:r>
              <a:rPr lang="en-US" altLang="zh-CN" sz="4000" b="1" dirty="0">
                <a:solidFill>
                  <a:srgbClr val="FFC000"/>
                </a:solidFill>
                <a:latin typeface="+mn-ea"/>
                <a:ea typeface="+mn-ea"/>
              </a:rPr>
              <a:t>》——</a:t>
            </a:r>
            <a:r>
              <a:rPr lang="zh-CN" altLang="en-US" sz="4000" b="1" dirty="0">
                <a:solidFill>
                  <a:srgbClr val="FFC000"/>
                </a:solidFill>
                <a:latin typeface="+mn-ea"/>
                <a:ea typeface="+mn-ea"/>
              </a:rPr>
              <a:t>第九交响曲</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descr="自由引导人民"/>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2571" y="0"/>
            <a:ext cx="957942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211370" y="211"/>
            <a:ext cx="2400657" cy="5509200"/>
          </a:xfrm>
          <a:prstGeom prst="rect">
            <a:avLst/>
          </a:prstGeom>
          <a:noFill/>
        </p:spPr>
        <p:txBody>
          <a:bodyPr vert="eaVert" wrap="square" rtlCol="0">
            <a:spAutoFit/>
          </a:bodyPr>
          <a:lstStyle/>
          <a:p>
            <a:pPr algn="ctr">
              <a:lnSpc>
                <a:spcPct val="150000"/>
              </a:lnSpc>
            </a:pPr>
            <a:r>
              <a:rPr lang="zh-CN" altLang="en-US" sz="3200" b="1" dirty="0">
                <a:solidFill>
                  <a:srgbClr val="D46730"/>
                </a:solidFill>
                <a:latin typeface="+mn-ea"/>
              </a:rPr>
              <a:t>浪漫主义</a:t>
            </a:r>
            <a:endParaRPr lang="en-US" altLang="zh-CN" sz="3200" b="1" dirty="0">
              <a:solidFill>
                <a:srgbClr val="D46730"/>
              </a:solidFill>
              <a:latin typeface="+mn-ea"/>
            </a:endParaRPr>
          </a:p>
          <a:p>
            <a:pPr algn="ctr">
              <a:lnSpc>
                <a:spcPct val="150000"/>
              </a:lnSpc>
            </a:pPr>
            <a:r>
              <a:rPr lang="en-US" altLang="zh-CN" sz="3200" b="1" dirty="0">
                <a:solidFill>
                  <a:srgbClr val="D46730"/>
                </a:solidFill>
                <a:latin typeface="+mn-ea"/>
              </a:rPr>
              <a:t>《</a:t>
            </a:r>
            <a:r>
              <a:rPr lang="zh-CN" altLang="en-US" sz="3200" b="1" dirty="0">
                <a:solidFill>
                  <a:srgbClr val="D46730"/>
                </a:solidFill>
                <a:latin typeface="+mn-ea"/>
              </a:rPr>
              <a:t>自由引导人民</a:t>
            </a:r>
            <a:r>
              <a:rPr lang="en-US" altLang="zh-CN" sz="3200" b="1" dirty="0">
                <a:solidFill>
                  <a:srgbClr val="D46730"/>
                </a:solidFill>
                <a:latin typeface="+mn-ea"/>
              </a:rPr>
              <a:t>》</a:t>
            </a:r>
          </a:p>
          <a:p>
            <a:pPr algn="ctr">
              <a:lnSpc>
                <a:spcPct val="150000"/>
              </a:lnSpc>
            </a:pPr>
            <a:r>
              <a:rPr lang="zh-CN" altLang="en-US" sz="3200" b="1" dirty="0">
                <a:solidFill>
                  <a:srgbClr val="D46730"/>
                </a:solidFill>
                <a:latin typeface="+mn-ea"/>
              </a:rPr>
              <a:t>欧仁</a:t>
            </a:r>
            <a:r>
              <a:rPr lang="en-US" altLang="zh-CN" sz="3200" b="1" dirty="0">
                <a:solidFill>
                  <a:srgbClr val="D46730"/>
                </a:solidFill>
                <a:latin typeface="+mn-ea"/>
              </a:rPr>
              <a:t>·</a:t>
            </a:r>
            <a:r>
              <a:rPr lang="zh-CN" altLang="en-US" sz="3200" b="1" dirty="0">
                <a:solidFill>
                  <a:srgbClr val="D46730"/>
                </a:solidFill>
                <a:latin typeface="+mn-ea"/>
              </a:rPr>
              <a:t>德拉克罗瓦</a:t>
            </a:r>
          </a:p>
        </p:txBody>
      </p:sp>
      <p:sp>
        <p:nvSpPr>
          <p:cNvPr id="4" name="文本框 3"/>
          <p:cNvSpPr txBox="1"/>
          <p:nvPr/>
        </p:nvSpPr>
        <p:spPr>
          <a:xfrm>
            <a:off x="211455" y="4714875"/>
            <a:ext cx="2207895" cy="1753235"/>
          </a:xfrm>
          <a:prstGeom prst="rect">
            <a:avLst/>
          </a:prstGeom>
          <a:noFill/>
        </p:spPr>
        <p:txBody>
          <a:bodyPr wrap="square" rtlCol="0" anchor="t">
            <a:spAutoFit/>
          </a:bodyPr>
          <a:lstStyle/>
          <a:p>
            <a:r>
              <a:rPr lang="zh-CN" altLang="en-US" b="1" dirty="0">
                <a:latin typeface="等线" panose="02010600030101010101" pitchFamily="2" charset="-122"/>
                <a:ea typeface="等线" panose="02010600030101010101" pitchFamily="2" charset="-122"/>
                <a:sym typeface="+mn-ea"/>
              </a:rPr>
              <a:t>构图变化丰富，色彩对比强烈，笔触奔放流畅，使画面具有强烈的感情色彩和激动人心的艺术魅力</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文本框 103"/>
          <p:cNvSpPr txBox="1"/>
          <p:nvPr/>
        </p:nvSpPr>
        <p:spPr>
          <a:xfrm>
            <a:off x="42863" y="23813"/>
            <a:ext cx="5080000" cy="552450"/>
          </a:xfrm>
          <a:prstGeom prst="rect">
            <a:avLst/>
          </a:prstGeom>
          <a:noFill/>
          <a:ln w="9525">
            <a:noFill/>
          </a:ln>
        </p:spPr>
        <p:txBody>
          <a:bodyPr anchor="t">
            <a:spAutoFit/>
          </a:bodyPr>
          <a:lstStyle/>
          <a:p>
            <a:r>
              <a:rPr lang="zh-CN" altLang="zh-CN" sz="3000">
                <a:latin typeface="Arial" panose="020B0604020202020204" pitchFamily="34" charset="0"/>
                <a:ea typeface="黑体" panose="02010609060101010101" pitchFamily="49" charset="-122"/>
              </a:rPr>
              <a:t>2.探究印象派绘画和音乐</a:t>
            </a:r>
            <a:endParaRPr lang="zh-CN" altLang="en-US" sz="3000">
              <a:latin typeface="Arial" panose="020B0604020202020204" pitchFamily="34" charset="0"/>
              <a:ea typeface="黑体" panose="02010609060101010101" pitchFamily="49" charset="-122"/>
            </a:endParaRPr>
          </a:p>
        </p:txBody>
      </p:sp>
      <p:sp>
        <p:nvSpPr>
          <p:cNvPr id="16386" name="文本框 1"/>
          <p:cNvSpPr txBox="1"/>
          <p:nvPr/>
        </p:nvSpPr>
        <p:spPr>
          <a:xfrm>
            <a:off x="58738" y="576263"/>
            <a:ext cx="12076112" cy="6124575"/>
          </a:xfrm>
          <a:prstGeom prst="rect">
            <a:avLst/>
          </a:prstGeom>
          <a:noFill/>
          <a:ln w="9525">
            <a:noFill/>
          </a:ln>
        </p:spPr>
        <p:txBody>
          <a:bodyPr wrap="square" anchor="t">
            <a:spAutoFit/>
          </a:bodyPr>
          <a:lstStyle/>
          <a:p>
            <a:r>
              <a:rPr lang="zh-CN" altLang="zh-CN" sz="2800" b="1">
                <a:latin typeface="Arial" panose="020B0604020202020204" pitchFamily="34" charset="0"/>
                <a:ea typeface="宋体" panose="02010600030101010101" pitchFamily="2" charset="-122"/>
              </a:rPr>
              <a:t>材料一</a:t>
            </a:r>
            <a:r>
              <a:rPr lang="en-US" altLang="zh-CN" sz="2800" b="1">
                <a:latin typeface="宋体" panose="02010600030101010101" pitchFamily="2" charset="-122"/>
                <a:ea typeface="宋体" panose="02010600030101010101" pitchFamily="2" charset="-122"/>
              </a:rPr>
              <a:t>  </a:t>
            </a:r>
            <a:r>
              <a:rPr lang="zh-CN" altLang="zh-CN" sz="2800" b="1">
                <a:latin typeface="Arial" panose="020B0604020202020204" pitchFamily="34" charset="0"/>
                <a:ea typeface="宋体" panose="02010600030101010101" pitchFamily="2" charset="-122"/>
              </a:rPr>
              <a:t>过去了一个世纪，我们现在就很难理解为什么这些画在当时会激起那样一场嘲笑和愤慨的风波。我们不难认为这种外观速写会跟轻率从事风马牛不相及，而是伟大艺术智慧的结晶。</a:t>
            </a:r>
          </a:p>
          <a:p>
            <a:r>
              <a:rPr lang="zh-CN" altLang="zh-CN" sz="2800" b="1">
                <a:latin typeface="Arial" panose="020B0604020202020204" pitchFamily="34" charset="0"/>
                <a:ea typeface="宋体" panose="02010600030101010101" pitchFamily="2" charset="-122"/>
              </a:rPr>
              <a:t>                                                                    ——加米尔·莫克莱《印象主义》</a:t>
            </a:r>
          </a:p>
          <a:p>
            <a:r>
              <a:rPr lang="zh-CN" altLang="zh-CN" sz="2800" b="1">
                <a:latin typeface="Arial" panose="020B0604020202020204" pitchFamily="34" charset="0"/>
                <a:ea typeface="宋体" panose="02010600030101010101" pitchFamily="2" charset="-122"/>
              </a:rPr>
              <a:t>材料二　德彪西的音乐对一个听惯了贝多芬与莫扎特的乐迷来说，则完全是一片混乱、陌生的世界。梦幻一般的交响诗《牧神午后·前奏曲》是德彪西的第一部具有代表性的印象主义作品。可以说，德彪西通过这一作品而开创了一个新的时代。此曲被后人誉为“德彪西的第一颗管弦乐定时炸弹”。</a:t>
            </a:r>
          </a:p>
          <a:p>
            <a:r>
              <a:rPr lang="zh-CN" altLang="zh-CN" sz="2800" b="1">
                <a:latin typeface="Arial" panose="020B0604020202020204" pitchFamily="34" charset="0"/>
                <a:ea typeface="宋体" panose="02010600030101010101" pitchFamily="2" charset="-122"/>
              </a:rPr>
              <a:t>问题：</a:t>
            </a:r>
          </a:p>
          <a:p>
            <a:r>
              <a:rPr lang="zh-CN" altLang="zh-CN" sz="2800" b="1">
                <a:latin typeface="Arial" panose="020B0604020202020204" pitchFamily="34" charset="0"/>
                <a:ea typeface="宋体" panose="02010600030101010101" pitchFamily="2" charset="-122"/>
              </a:rPr>
              <a:t>（</a:t>
            </a:r>
            <a:r>
              <a:rPr lang="en-US" altLang="zh-CN" sz="2800" b="1">
                <a:latin typeface="宋体" panose="02010600030101010101" pitchFamily="2" charset="-122"/>
                <a:ea typeface="宋体" panose="02010600030101010101" pitchFamily="2" charset="-122"/>
              </a:rPr>
              <a:t>1</a:t>
            </a:r>
            <a:r>
              <a:rPr lang="zh-CN" altLang="zh-CN" sz="2800" b="1">
                <a:latin typeface="Arial" panose="020B0604020202020204" pitchFamily="34" charset="0"/>
                <a:ea typeface="宋体" panose="02010600030101010101" pitchFamily="2" charset="-122"/>
              </a:rPr>
              <a:t>）材料一反映的美术流派是何派别？有何艺术特色？其历史地位如何？</a:t>
            </a:r>
          </a:p>
          <a:p>
            <a:r>
              <a:rPr lang="zh-CN" altLang="zh-CN" sz="2800" b="1">
                <a:latin typeface="Arial" panose="020B0604020202020204" pitchFamily="34" charset="0"/>
                <a:ea typeface="宋体" panose="02010600030101010101" pitchFamily="2" charset="-122"/>
              </a:rPr>
              <a:t>（</a:t>
            </a:r>
            <a:r>
              <a:rPr lang="en-US" altLang="zh-CN" sz="2800" b="1">
                <a:latin typeface="宋体" panose="02010600030101010101" pitchFamily="2" charset="-122"/>
                <a:ea typeface="宋体" panose="02010600030101010101" pitchFamily="2" charset="-122"/>
              </a:rPr>
              <a:t>2</a:t>
            </a:r>
            <a:r>
              <a:rPr lang="zh-CN" altLang="zh-CN" sz="2800" b="1">
                <a:latin typeface="Arial" panose="020B0604020202020204" pitchFamily="34" charset="0"/>
                <a:ea typeface="宋体" panose="02010600030101010101" pitchFamily="2" charset="-122"/>
              </a:rPr>
              <a:t>）材料二为什么说“德彪西通过这一作品而开创了一个新的时代”？它的艺术特征是什么？</a:t>
            </a:r>
          </a:p>
          <a:p>
            <a:r>
              <a:rPr lang="zh-CN" altLang="zh-CN" sz="2800" b="1">
                <a:latin typeface="Arial" panose="020B0604020202020204" pitchFamily="34" charset="0"/>
                <a:ea typeface="宋体" panose="02010600030101010101" pitchFamily="2" charset="-122"/>
              </a:rPr>
              <a:t>（</a:t>
            </a:r>
            <a:r>
              <a:rPr lang="en-US" altLang="zh-CN" sz="2800" b="1">
                <a:latin typeface="宋体" panose="02010600030101010101" pitchFamily="2" charset="-122"/>
                <a:ea typeface="宋体" panose="02010600030101010101" pitchFamily="2" charset="-122"/>
              </a:rPr>
              <a:t>3</a:t>
            </a:r>
            <a:r>
              <a:rPr lang="zh-CN" altLang="zh-CN" sz="2800" b="1">
                <a:latin typeface="Arial" panose="020B0604020202020204" pitchFamily="34" charset="0"/>
                <a:ea typeface="宋体" panose="02010600030101010101" pitchFamily="2" charset="-122"/>
              </a:rPr>
              <a:t>）结合所学知识，概括印象派绘画和音乐具有哪些共同点？简析它们的时代背景？</a:t>
            </a:r>
            <a:endParaRPr lang="zh-CN" altLang="en-US" sz="2800" b="1">
              <a:latin typeface="Arial" panose="020B0604020202020204" pitchFamily="34" charset="0"/>
              <a:ea typeface="楷体" panose="02010609060101010101" charset="-122"/>
            </a:endParaRPr>
          </a:p>
        </p:txBody>
      </p:sp>
      <p:cxnSp>
        <p:nvCxnSpPr>
          <p:cNvPr id="17" name="直接连接符 16"/>
          <p:cNvCxnSpPr/>
          <p:nvPr/>
        </p:nvCxnSpPr>
        <p:spPr>
          <a:xfrm>
            <a:off x="10185400" y="2327275"/>
            <a:ext cx="165735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15938" y="3589338"/>
            <a:ext cx="5332413" cy="41275"/>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3025" y="4035425"/>
            <a:ext cx="12061825" cy="1708150"/>
          </a:xfrm>
          <a:prstGeom prst="rect">
            <a:avLst/>
          </a:prstGeom>
          <a:solidFill>
            <a:srgbClr val="AFABAB"/>
          </a:solidFill>
          <a:ln w="9525">
            <a:noFill/>
          </a:ln>
        </p:spPr>
        <p:txBody>
          <a:bodyPr wrap="square" anchor="t">
            <a:spAutoFit/>
          </a:bodyPr>
          <a:lstStyle/>
          <a:p>
            <a:r>
              <a:rPr lang="zh-CN" altLang="zh-CN" sz="3500" b="1">
                <a:solidFill>
                  <a:srgbClr val="FF0000"/>
                </a:solidFill>
                <a:latin typeface="宋体" panose="02010600030101010101" pitchFamily="2" charset="-122"/>
                <a:ea typeface="宋体" panose="02010600030101010101" pitchFamily="2" charset="-122"/>
              </a:rPr>
              <a:t>时代背景：</a:t>
            </a:r>
            <a:r>
              <a:rPr lang="en-US" altLang="zh-CN" sz="3500" b="1">
                <a:solidFill>
                  <a:srgbClr val="FF0000"/>
                </a:solidFill>
                <a:latin typeface="宋体" panose="02010600030101010101" pitchFamily="2" charset="-122"/>
                <a:ea typeface="宋体" panose="02010600030101010101" pitchFamily="2" charset="-122"/>
              </a:rPr>
              <a:t>19</a:t>
            </a:r>
            <a:r>
              <a:rPr lang="zh-CN" altLang="zh-CN" sz="3500" b="1">
                <a:solidFill>
                  <a:srgbClr val="FF0000"/>
                </a:solidFill>
                <a:latin typeface="宋体" panose="02010600030101010101" pitchFamily="2" charset="-122"/>
                <a:ea typeface="宋体" panose="02010600030101010101" pitchFamily="2" charset="-122"/>
              </a:rPr>
              <a:t>世纪中叶以来，随着工业革命的深入开展、欧洲资本主义的发展；资产阶级代议制民主的发展；民主思想的进步；科技的进步（光学理论和实践）</a:t>
            </a:r>
            <a:endParaRPr lang="zh-CN" altLang="en-US" sz="3500" b="1">
              <a:solidFill>
                <a:srgbClr val="FF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4">
            <a:extLst>
              <a:ext uri="{28A0092B-C50C-407E-A947-70E740481C1C}">
                <a14:useLocalDpi xmlns:a14="http://schemas.microsoft.com/office/drawing/2010/main" val="0"/>
              </a:ext>
            </a:extLst>
          </a:blip>
          <a:srcRect t="7143" r="65652" b="43426"/>
          <a:stretch>
            <a:fillRect/>
          </a:stretch>
        </p:blipFill>
        <p:spPr>
          <a:xfrm>
            <a:off x="1" y="0"/>
            <a:ext cx="4187735" cy="3766612"/>
          </a:xfrm>
          <a:custGeom>
            <a:avLst/>
            <a:gdLst>
              <a:gd name="connsiteX0" fmla="*/ 0 w 4187735"/>
              <a:gd name="connsiteY0" fmla="*/ 0 h 3766612"/>
              <a:gd name="connsiteX1" fmla="*/ 4187735 w 4187735"/>
              <a:gd name="connsiteY1" fmla="*/ 0 h 3766612"/>
              <a:gd name="connsiteX2" fmla="*/ 13530 w 4187735"/>
              <a:gd name="connsiteY2" fmla="*/ 3766612 h 3766612"/>
              <a:gd name="connsiteX3" fmla="*/ 0 w 4187735"/>
              <a:gd name="connsiteY3" fmla="*/ 3751618 h 3766612"/>
            </a:gdLst>
            <a:ahLst/>
            <a:cxnLst>
              <a:cxn ang="0">
                <a:pos x="connsiteX0" y="connsiteY0"/>
              </a:cxn>
              <a:cxn ang="0">
                <a:pos x="connsiteX1" y="connsiteY1"/>
              </a:cxn>
              <a:cxn ang="0">
                <a:pos x="connsiteX2" y="connsiteY2"/>
              </a:cxn>
              <a:cxn ang="0">
                <a:pos x="connsiteX3" y="connsiteY3"/>
              </a:cxn>
            </a:cxnLst>
            <a:rect l="l" t="t" r="r" b="b"/>
            <a:pathLst>
              <a:path w="4187735" h="3766612">
                <a:moveTo>
                  <a:pt x="0" y="0"/>
                </a:moveTo>
                <a:lnTo>
                  <a:pt x="4187735" y="0"/>
                </a:lnTo>
                <a:lnTo>
                  <a:pt x="13530" y="3766612"/>
                </a:lnTo>
                <a:lnTo>
                  <a:pt x="0" y="3751618"/>
                </a:lnTo>
                <a:close/>
              </a:path>
            </a:pathLst>
          </a:custGeom>
        </p:spPr>
      </p:pic>
      <p:sp>
        <p:nvSpPr>
          <p:cNvPr id="7" name="矩形 6"/>
          <p:cNvSpPr/>
          <p:nvPr/>
        </p:nvSpPr>
        <p:spPr>
          <a:xfrm>
            <a:off x="609599" y="809372"/>
            <a:ext cx="11582401" cy="5239255"/>
          </a:xfrm>
          <a:prstGeom prst="rect">
            <a:avLst/>
          </a:prstGeom>
        </p:spPr>
        <p:txBody>
          <a:bodyPr wrap="square">
            <a:spAutoFit/>
          </a:bodyPr>
          <a:lstStyle/>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a:t>
            </a:r>
            <a:r>
              <a:rPr lang="en-US" altLang="zh-CN" sz="3200" b="1" dirty="0">
                <a:solidFill>
                  <a:srgbClr val="111111"/>
                </a:solidFill>
                <a:latin typeface="华文中宋" panose="02010600040101010101" pitchFamily="2" charset="-122"/>
                <a:ea typeface="华文中宋" panose="02010600040101010101" pitchFamily="2" charset="-122"/>
              </a:rPr>
              <a:t>             </a:t>
            </a:r>
            <a:r>
              <a:rPr lang="zh-CN" altLang="en-US" sz="3200" b="1" dirty="0">
                <a:solidFill>
                  <a:srgbClr val="111111"/>
                </a:solidFill>
                <a:latin typeface="华文中宋" panose="02010600040101010101" pitchFamily="2" charset="-122"/>
                <a:ea typeface="华文中宋" panose="02010600040101010101" pitchFamily="2" charset="-122"/>
              </a:rPr>
              <a:t>你在盛开的火花下默认了，请你作证： </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“正当我在此地割取空心的芦梗</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 并用天才把它驯化，远方的青翠</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“闪耀着金碧光辉，把葡萄藤献给泉水， </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“那儿波动着一片动物的白色，准备休息， </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一听到芦笛诞生的前奏曲悠然响起， </a:t>
            </a: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   惊飞了一群天鹅</a:t>
            </a:r>
            <a:r>
              <a:rPr lang="en-US" altLang="zh-CN" sz="3200" b="1" dirty="0">
                <a:solidFill>
                  <a:srgbClr val="111111"/>
                </a:solidFill>
                <a:latin typeface="华文中宋" panose="02010600040101010101" pitchFamily="2" charset="-122"/>
                <a:ea typeface="华文中宋" panose="02010600040101010101" pitchFamily="2" charset="-122"/>
              </a:rPr>
              <a:t>——</a:t>
            </a:r>
            <a:r>
              <a:rPr lang="zh-CN" altLang="en-US" sz="3200" b="1" dirty="0">
                <a:solidFill>
                  <a:srgbClr val="111111"/>
                </a:solidFill>
                <a:latin typeface="华文中宋" panose="02010600040101010101" pitchFamily="2" charset="-122"/>
                <a:ea typeface="华文中宋" panose="02010600040101010101" pitchFamily="2" charset="-122"/>
              </a:rPr>
              <a:t>不！</a:t>
            </a:r>
            <a:endParaRPr lang="en-US" altLang="zh-CN" sz="3200" b="1" dirty="0">
              <a:solidFill>
                <a:srgbClr val="111111"/>
              </a:solidFill>
              <a:latin typeface="华文中宋" panose="02010600040101010101" pitchFamily="2" charset="-122"/>
              <a:ea typeface="华文中宋" panose="02010600040101010101" pitchFamily="2" charset="-122"/>
            </a:endParaRPr>
          </a:p>
          <a:p>
            <a:pPr>
              <a:lnSpc>
                <a:spcPts val="4500"/>
              </a:lnSpc>
            </a:pPr>
            <a:r>
              <a:rPr lang="zh-CN" altLang="en-US" sz="3200" b="1" dirty="0">
                <a:solidFill>
                  <a:srgbClr val="111111"/>
                </a:solidFill>
                <a:latin typeface="华文中宋" panose="02010600040101010101" pitchFamily="2" charset="-122"/>
                <a:ea typeface="华文中宋" panose="02010600040101010101" pitchFamily="2" charset="-122"/>
              </a:rPr>
              <a:t>是仙女们仓皇逃奔或潜入水中</a:t>
            </a:r>
            <a:r>
              <a:rPr lang="en-US" altLang="zh-CN" sz="3200" b="1" dirty="0">
                <a:solidFill>
                  <a:srgbClr val="111111"/>
                </a:solidFill>
                <a:latin typeface="华文中宋" panose="02010600040101010101" pitchFamily="2" charset="-122"/>
                <a:ea typeface="华文中宋" panose="02010600040101010101" pitchFamily="2" charset="-122"/>
              </a:rPr>
              <a:t>…… </a:t>
            </a:r>
          </a:p>
          <a:p>
            <a:pPr>
              <a:lnSpc>
                <a:spcPts val="4500"/>
              </a:lnSpc>
            </a:pPr>
            <a:r>
              <a:rPr lang="en-US" altLang="zh-CN" sz="3200" b="1" dirty="0">
                <a:solidFill>
                  <a:srgbClr val="111111"/>
                </a:solidFill>
                <a:latin typeface="华文中宋" panose="02010600040101010101" pitchFamily="2" charset="-122"/>
                <a:ea typeface="华文中宋" panose="02010600040101010101" pitchFamily="2" charset="-122"/>
              </a:rPr>
              <a:t>			——</a:t>
            </a:r>
            <a:r>
              <a:rPr lang="zh-CN" altLang="en-US" sz="3200" b="1" dirty="0">
                <a:solidFill>
                  <a:srgbClr val="111111"/>
                </a:solidFill>
                <a:latin typeface="华文中宋" panose="02010600040101010101" pitchFamily="2" charset="-122"/>
                <a:ea typeface="华文中宋" panose="02010600040101010101" pitchFamily="2" charset="-122"/>
              </a:rPr>
              <a:t>法</a:t>
            </a:r>
            <a:r>
              <a:rPr lang="en-US" altLang="zh-CN" sz="3200" b="1" dirty="0">
                <a:solidFill>
                  <a:srgbClr val="111111"/>
                </a:solidFill>
                <a:latin typeface="华文中宋" panose="02010600040101010101" pitchFamily="2" charset="-122"/>
                <a:ea typeface="华文中宋" panose="02010600040101010101" pitchFamily="2" charset="-122"/>
              </a:rPr>
              <a:t>·</a:t>
            </a:r>
            <a:r>
              <a:rPr lang="zh-CN" altLang="en-US" sz="3200" b="1" dirty="0">
                <a:solidFill>
                  <a:srgbClr val="111111"/>
                </a:solidFill>
                <a:latin typeface="华文中宋" panose="02010600040101010101" pitchFamily="2" charset="-122"/>
                <a:ea typeface="华文中宋" panose="02010600040101010101" pitchFamily="2" charset="-122"/>
              </a:rPr>
              <a:t>马拉美</a:t>
            </a:r>
            <a:r>
              <a:rPr lang="en-US" altLang="zh-CN" sz="3200" b="1" dirty="0">
                <a:solidFill>
                  <a:srgbClr val="111111"/>
                </a:solidFill>
                <a:latin typeface="华文中宋" panose="02010600040101010101" pitchFamily="2" charset="-122"/>
                <a:ea typeface="华文中宋" panose="02010600040101010101" pitchFamily="2" charset="-122"/>
              </a:rPr>
              <a:t>《</a:t>
            </a:r>
            <a:r>
              <a:rPr lang="zh-CN" altLang="en-US" sz="3200" b="1" dirty="0">
                <a:solidFill>
                  <a:srgbClr val="111111"/>
                </a:solidFill>
                <a:latin typeface="华文中宋" panose="02010600040101010101" pitchFamily="2" charset="-122"/>
                <a:ea typeface="华文中宋" panose="02010600040101010101" pitchFamily="2" charset="-122"/>
              </a:rPr>
              <a:t>牧神午后</a:t>
            </a:r>
            <a:r>
              <a:rPr lang="en-US" altLang="zh-CN" sz="3200" b="1" dirty="0">
                <a:solidFill>
                  <a:srgbClr val="111111"/>
                </a:solidFill>
                <a:latin typeface="华文中宋" panose="02010600040101010101" pitchFamily="2" charset="-122"/>
                <a:ea typeface="华文中宋" panose="02010600040101010101" pitchFamily="2" charset="-122"/>
              </a:rPr>
              <a:t>》</a:t>
            </a:r>
            <a:r>
              <a:rPr lang="zh-CN" altLang="en-US" sz="3200" b="1" dirty="0">
                <a:solidFill>
                  <a:srgbClr val="111111"/>
                </a:solidFill>
                <a:latin typeface="华文中宋" panose="02010600040101010101" pitchFamily="2" charset="-122"/>
                <a:ea typeface="华文中宋" panose="02010600040101010101" pitchFamily="2" charset="-122"/>
              </a:rPr>
              <a:t>节选</a:t>
            </a:r>
            <a:endParaRPr lang="en-US" altLang="zh-CN" sz="3200" b="1" dirty="0">
              <a:solidFill>
                <a:srgbClr val="111111"/>
              </a:solidFill>
              <a:latin typeface="华文中宋" panose="02010600040101010101" pitchFamily="2" charset="-122"/>
              <a:ea typeface="华文中宋" panose="02010600040101010101" pitchFamily="2" charset="-122"/>
            </a:endParaRPr>
          </a:p>
        </p:txBody>
      </p:sp>
      <p:pic>
        <p:nvPicPr>
          <p:cNvPr id="13" name="图片 12"/>
          <p:cNvPicPr>
            <a:picLocks noChangeAspect="1"/>
          </p:cNvPicPr>
          <p:nvPr/>
        </p:nvPicPr>
        <p:blipFill>
          <a:blip r:embed="rId4">
            <a:extLst>
              <a:ext uri="{28A0092B-C50C-407E-A947-70E740481C1C}">
                <a14:useLocalDpi xmlns:a14="http://schemas.microsoft.com/office/drawing/2010/main" val="0"/>
              </a:ext>
            </a:extLst>
          </a:blip>
          <a:srcRect l="70775" t="34765"/>
          <a:stretch>
            <a:fillRect/>
          </a:stretch>
        </p:blipFill>
        <p:spPr>
          <a:xfrm rot="741703">
            <a:off x="8585073" y="1830448"/>
            <a:ext cx="4558211" cy="6359120"/>
          </a:xfrm>
          <a:custGeom>
            <a:avLst/>
            <a:gdLst>
              <a:gd name="connsiteX0" fmla="*/ 3206804 w 3206804"/>
              <a:gd name="connsiteY0" fmla="*/ 0 h 4473784"/>
              <a:gd name="connsiteX1" fmla="*/ 3206804 w 3206804"/>
              <a:gd name="connsiteY1" fmla="*/ 4473784 h 4473784"/>
              <a:gd name="connsiteX2" fmla="*/ 0 w 3206804"/>
              <a:gd name="connsiteY2" fmla="*/ 4473784 h 4473784"/>
            </a:gdLst>
            <a:ahLst/>
            <a:cxnLst>
              <a:cxn ang="0">
                <a:pos x="connsiteX0" y="connsiteY0"/>
              </a:cxn>
              <a:cxn ang="0">
                <a:pos x="connsiteX1" y="connsiteY1"/>
              </a:cxn>
              <a:cxn ang="0">
                <a:pos x="connsiteX2" y="connsiteY2"/>
              </a:cxn>
            </a:cxnLst>
            <a:rect l="l" t="t" r="r" b="b"/>
            <a:pathLst>
              <a:path w="3206804" h="4473784">
                <a:moveTo>
                  <a:pt x="3206804" y="0"/>
                </a:moveTo>
                <a:lnTo>
                  <a:pt x="3206804" y="4473784"/>
                </a:lnTo>
                <a:lnTo>
                  <a:pt x="0" y="4473784"/>
                </a:lnTo>
                <a:close/>
              </a:path>
            </a:pathLst>
          </a:custGeom>
        </p:spPr>
      </p:pic>
      <p:pic>
        <p:nvPicPr>
          <p:cNvPr id="14" name="克劳德·德彪西 - Prélude à l'après-midi d'un faun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70337" y="2368448"/>
            <a:ext cx="1197875" cy="1197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108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SLIDE_SIZE" val="828*342"/>
  <p:tag name="KSO_WM_SLIDE_POSITION" val="66*143"/>
  <p:tag name="KSO_WM_SLIDE_LAYOUT_CNT" val="1_1"/>
  <p:tag name="KSO_WM_SLIDE_LAYOUT" val="a_f"/>
  <p:tag name="KSO_WM_BEAUTIFY_FLAG" val="#wm#"/>
  <p:tag name="KSO_WM_SLIDE_TYPE" val="text"/>
  <p:tag name="KSO_WM_SLIDE_ITEM_CNT" val="1"/>
  <p:tag name="KSO_WM_TAG_VERSION" val="1.0"/>
  <p:tag name="KSO_WM_SLIDE_SUBTYPE" val="pureTxt"/>
  <p:tag name="KSO_WM_COMBINE_RELATE_SLIDE_ID" val="background20185116_2"/>
  <p:tag name="KSO_WM_TEMPLATE_CATEGORY" val="custom"/>
  <p:tag name="KSO_WM_TEMPLATE_INDEX" val="20189055"/>
  <p:tag name="KSO_WM_SLIDE_ID" val="custom20189055_2"/>
  <p:tag name="KSO_WM_SLIDE_INDEX" val="2"/>
  <p:tag name="KSO_WM_TEMPLATE_SUBCATEGORY" val="combine"/>
</p:tagLst>
</file>

<file path=ppt/tags/tag2.xml><?xml version="1.0" encoding="utf-8"?>
<p:tagLst xmlns:a="http://schemas.openxmlformats.org/drawingml/2006/main" xmlns:r="http://schemas.openxmlformats.org/officeDocument/2006/relationships" xmlns:p="http://schemas.openxmlformats.org/presentationml/2006/main">
  <p:tag name="KSO_WM_SLIDE_SIZE" val="828*342"/>
  <p:tag name="KSO_WM_SLIDE_POSITION" val="66*143"/>
  <p:tag name="KSO_WM_SLIDE_LAYOUT_CNT" val="1_1"/>
  <p:tag name="KSO_WM_SLIDE_LAYOUT" val="a_f"/>
  <p:tag name="KSO_WM_BEAUTIFY_FLAG" val="#wm#"/>
  <p:tag name="KSO_WM_SLIDE_TYPE" val="text"/>
  <p:tag name="KSO_WM_SLIDE_ITEM_CNT" val="1"/>
  <p:tag name="KSO_WM_TAG_VERSION" val="1.0"/>
  <p:tag name="KSO_WM_SLIDE_SUBTYPE" val="pureTxt"/>
  <p:tag name="KSO_WM_COMBINE_RELATE_SLIDE_ID" val="background20185116_2"/>
  <p:tag name="KSO_WM_TEMPLATE_CATEGORY" val="custom"/>
  <p:tag name="KSO_WM_TEMPLATE_INDEX" val="20189055"/>
  <p:tag name="KSO_WM_SLIDE_ID" val="custom20189055_2"/>
  <p:tag name="KSO_WM_SLIDE_INDEX" val="2"/>
  <p:tag name="KSO_WM_TEMPLATE_SUBCATEGORY" val="combine"/>
</p:tagLst>
</file>

<file path=ppt/tags/tag3.xml><?xml version="1.0" encoding="utf-8"?>
<p:tagLst xmlns:a="http://schemas.openxmlformats.org/drawingml/2006/main" xmlns:r="http://schemas.openxmlformats.org/officeDocument/2006/relationships" xmlns:p="http://schemas.openxmlformats.org/presentationml/2006/main">
  <p:tag name="KSO_WM_SLIDE_SIZE" val="828*342"/>
  <p:tag name="KSO_WM_SLIDE_POSITION" val="66*143"/>
  <p:tag name="KSO_WM_SLIDE_LAYOUT_CNT" val="1_1"/>
  <p:tag name="KSO_WM_SLIDE_LAYOUT" val="a_f"/>
  <p:tag name="KSO_WM_BEAUTIFY_FLAG" val="#wm#"/>
  <p:tag name="KSO_WM_SLIDE_TYPE" val="text"/>
  <p:tag name="KSO_WM_SLIDE_ITEM_CNT" val="1"/>
  <p:tag name="KSO_WM_TAG_VERSION" val="1.0"/>
  <p:tag name="KSO_WM_SLIDE_SUBTYPE" val="pureTxt"/>
  <p:tag name="KSO_WM_COMBINE_RELATE_SLIDE_ID" val="background20185116_2"/>
  <p:tag name="KSO_WM_TEMPLATE_CATEGORY" val="custom"/>
  <p:tag name="KSO_WM_TEMPLATE_INDEX" val="20189055"/>
  <p:tag name="KSO_WM_SLIDE_ID" val="custom20189055_2"/>
  <p:tag name="KSO_WM_SLIDE_INDEX" val="2"/>
  <p:tag name="KSO_WM_TEMPLATE_SUBCATEGORY" val="combine"/>
</p:tagLst>
</file>

<file path=ppt/tags/tag4.xml><?xml version="1.0" encoding="utf-8"?>
<p:tagLst xmlns:a="http://schemas.openxmlformats.org/drawingml/2006/main" xmlns:r="http://schemas.openxmlformats.org/officeDocument/2006/relationships" xmlns:p="http://schemas.openxmlformats.org/presentationml/2006/main">
  <p:tag name="KSO_WM_SLIDE_SIZE" val="828*342"/>
  <p:tag name="KSO_WM_SLIDE_POSITION" val="66*143"/>
  <p:tag name="KSO_WM_SLIDE_LAYOUT_CNT" val="1_1"/>
  <p:tag name="KSO_WM_SLIDE_LAYOUT" val="a_f"/>
  <p:tag name="KSO_WM_BEAUTIFY_FLAG" val="#wm#"/>
  <p:tag name="KSO_WM_SLIDE_TYPE" val="text"/>
  <p:tag name="KSO_WM_SLIDE_ITEM_CNT" val="1"/>
  <p:tag name="KSO_WM_TAG_VERSION" val="1.0"/>
  <p:tag name="KSO_WM_SLIDE_SUBTYPE" val="pureTxt"/>
  <p:tag name="KSO_WM_COMBINE_RELATE_SLIDE_ID" val="background20185116_2"/>
  <p:tag name="KSO_WM_TEMPLATE_CATEGORY" val="custom"/>
  <p:tag name="KSO_WM_TEMPLATE_INDEX" val="20189055"/>
  <p:tag name="KSO_WM_SLIDE_ID" val="custom20189055_2"/>
  <p:tag name="KSO_WM_SLIDE_INDEX" val="2"/>
  <p:tag name="KSO_WM_TEMPLATE_SUBCATEGORY" val="combine"/>
</p:tagLst>
</file>

<file path=ppt/tags/tag5.xml><?xml version="1.0" encoding="utf-8"?>
<p:tagLst xmlns:a="http://schemas.openxmlformats.org/drawingml/2006/main" xmlns:r="http://schemas.openxmlformats.org/officeDocument/2006/relationships" xmlns:p="http://schemas.openxmlformats.org/presentationml/2006/main">
  <p:tag name="KSO_WM_UNIT_TABLE_BEAUTIFY" val="{85fa6883-f3f4-4674-a6a6-e0378a1f3c0b}"/>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31a229ab-6866-445c-8dca-3ea887953ee6}"/>
</p:tagLst>
</file>

<file path=ppt/tags/tag7.xml><?xml version="1.0" encoding="utf-8"?>
<p:tagLst xmlns:a="http://schemas.openxmlformats.org/drawingml/2006/main" xmlns:r="http://schemas.openxmlformats.org/officeDocument/2006/relationships" xmlns:p="http://schemas.openxmlformats.org/presentationml/2006/main">
  <p:tag name="KSO_WM_UNIT_TABLE_BEAUTIFY" val="{1f4a15ef-1a66-4962-a05d-7a26d74c8d8f}"/>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7F7F7F"/>
        </a:solidFill>
        <a:ln>
          <a:noFill/>
        </a:ln>
        <a:effectLst>
          <a:outerShdw blurRad="50800" dist="38100" dir="2700000" algn="tl" rotWithShape="0">
            <a:prstClr val="black">
              <a:alpha val="40000"/>
            </a:prstClr>
          </a:outerShdw>
        </a:effectLst>
      </a:spPr>
      <a:bodyPr rot="0" spcFirstLastPara="0" vertOverflow="overflow" horzOverflow="overflow" vert="horz" wrap="square" lIns="91440" tIns="45720" rIns="91440" bIns="45720" numCol="1" spcCol="0" rtlCol="0" fromWordArt="0" anchor="ctr" anchorCtr="0" forceAA="0" compatLnSpc="1">
        <a:noAutofit/>
      </a:bodyPr>
      <a:lstStyle>
        <a:defPPr algn="ctr">
          <a:defRPr sz="3600" dirty="0" smtClean="0">
            <a:latin typeface="Broadway" panose="04040905080002020502" pitchFamily="8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7F7F7F"/>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2226</Words>
  <Application>Microsoft Office PowerPoint</Application>
  <PresentationFormat>自定义</PresentationFormat>
  <Paragraphs>292</Paragraphs>
  <Slides>42</Slides>
  <Notes>5</Notes>
  <HiddenSlides>0</HiddenSlides>
  <MMClips>1</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42</vt:i4>
      </vt:variant>
    </vt:vector>
  </HeadingPairs>
  <TitlesOfParts>
    <vt:vector size="62" baseType="lpstr">
      <vt:lpstr>Arial</vt:lpstr>
      <vt:lpstr>宋体</vt:lpstr>
      <vt:lpstr>隶书</vt:lpstr>
      <vt:lpstr>等线</vt:lpstr>
      <vt:lpstr>华文中宋</vt:lpstr>
      <vt:lpstr>Wingdings</vt:lpstr>
      <vt:lpstr>方正清刻本悦宋简体</vt:lpstr>
      <vt:lpstr>华文细黑</vt:lpstr>
      <vt:lpstr>仿宋_GB2312</vt:lpstr>
      <vt:lpstr>仿宋</vt:lpstr>
      <vt:lpstr>等线 Light</vt:lpstr>
      <vt:lpstr>Calibri</vt:lpstr>
      <vt:lpstr>黑体</vt:lpstr>
      <vt:lpstr>华文楷体</vt:lpstr>
      <vt:lpstr>Calibri Light</vt:lpstr>
      <vt:lpstr>Broadway</vt:lpstr>
      <vt:lpstr>微软雅黑</vt:lpstr>
      <vt:lpstr>Times New Roman</vt:lpstr>
      <vt:lpstr>楷体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ZheJiang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沈涛</dc:creator>
  <cp:lastModifiedBy>SEEWO</cp:lastModifiedBy>
  <cp:revision>81</cp:revision>
  <dcterms:created xsi:type="dcterms:W3CDTF">2015-04-10T07:52:00Z</dcterms:created>
  <dcterms:modified xsi:type="dcterms:W3CDTF">2020-09-29T09:41:02Z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2052-11.1.0.9739</vt:lpwstr>
  </property>
</Properties>
</file>

<file path=docProps/thumbnail.jpeg>
</file>